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7" r:id="rId2"/>
    <p:sldId id="369" r:id="rId3"/>
    <p:sldId id="403" r:id="rId4"/>
    <p:sldId id="376" r:id="rId5"/>
    <p:sldId id="404" r:id="rId6"/>
    <p:sldId id="388" r:id="rId7"/>
    <p:sldId id="405" r:id="rId8"/>
    <p:sldId id="399" r:id="rId9"/>
    <p:sldId id="401" r:id="rId10"/>
    <p:sldId id="402" r:id="rId11"/>
    <p:sldId id="406" r:id="rId12"/>
    <p:sldId id="407" r:id="rId13"/>
    <p:sldId id="408" r:id="rId14"/>
    <p:sldId id="357" r:id="rId15"/>
    <p:sldId id="384" r:id="rId16"/>
    <p:sldId id="385" r:id="rId17"/>
    <p:sldId id="386" r:id="rId18"/>
    <p:sldId id="387" r:id="rId19"/>
  </p:sldIdLst>
  <p:sldSz cx="12192000" cy="6858000"/>
  <p:notesSz cx="6858000" cy="9144000"/>
  <p:custDataLst>
    <p:tags r:id="rId21"/>
  </p:custDataLst>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69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E689E1-C516-4D08-AC7D-1BB94040A128}" v="518" dt="2023-05-12T07:57:18.1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92" autoAdjust="0"/>
    <p:restoredTop sz="95126"/>
  </p:normalViewPr>
  <p:slideViewPr>
    <p:cSldViewPr snapToGrid="0" snapToObjects="1" showGuides="1">
      <p:cViewPr varScale="1">
        <p:scale>
          <a:sx n="90" d="100"/>
          <a:sy n="90" d="100"/>
        </p:scale>
        <p:origin x="960" y="200"/>
      </p:cViewPr>
      <p:guideLst>
        <p:guide orient="horz" pos="2115"/>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945DD3-662C-0944-B6D4-B3FA7134DAD1}" type="datetimeFigureOut">
              <a:rPr lang="en-GB" smtClean="0"/>
              <a:t>12/05/2023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84DE20-669B-CB40-8198-0F5B0906E75C}" type="slidenum">
              <a:rPr lang="en-GB" smtClean="0"/>
              <a:t>‹#›</a:t>
            </a:fld>
            <a:endParaRPr lang="en-GB"/>
          </a:p>
        </p:txBody>
      </p:sp>
    </p:spTree>
    <p:extLst>
      <p:ext uri="{BB962C8B-B14F-4D97-AF65-F5344CB8AC3E}">
        <p14:creationId xmlns:p14="http://schemas.microsoft.com/office/powerpoint/2010/main" val="2003770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453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123693"/>
                </a:solidFill>
                <a:effectLst/>
                <a:latin typeface="DM Sans" pitchFamily="2" charset="77"/>
              </a:rPr>
              <a:t>By automatically adapting the learning rate while training, our model not only achieved higher quality than before, it also learned to decrease the learning rate automatically. </a:t>
            </a:r>
            <a:r>
              <a:rPr lang="en-GB" b="0" i="0" dirty="0">
                <a:solidFill>
                  <a:srgbClr val="123693"/>
                </a:solidFill>
                <a:effectLst/>
                <a:latin typeface="DM Sans" pitchFamily="2" charset="77"/>
              </a:rPr>
              <a:t>This led to more stable results, enabling us to use our novel architecture in production.</a:t>
            </a:r>
            <a:br>
              <a:rPr lang="en-GB" sz="1200" b="0" i="0" dirty="0">
                <a:solidFill>
                  <a:srgbClr val="123693"/>
                </a:solidFill>
                <a:effectLst/>
                <a:latin typeface="DM Sans" pitchFamily="2" charset="77"/>
              </a:rPr>
            </a:br>
            <a:endParaRPr lang="en-ES" b="1" dirty="0"/>
          </a:p>
        </p:txBody>
      </p:sp>
      <p:sp>
        <p:nvSpPr>
          <p:cNvPr id="4" name="Slide Number Placeholder 3"/>
          <p:cNvSpPr>
            <a:spLocks noGrp="1"/>
          </p:cNvSpPr>
          <p:nvPr>
            <p:ph type="sldNum" sz="quarter" idx="5"/>
          </p:nvPr>
        </p:nvSpPr>
        <p:spPr/>
        <p:txBody>
          <a:bodyPr/>
          <a:lstStyle/>
          <a:p>
            <a:fld id="{FE84DE20-669B-CB40-8198-0F5B0906E75C}" type="slidenum">
              <a:rPr lang="en-GB" smtClean="0"/>
              <a:t>17</a:t>
            </a:fld>
            <a:endParaRPr lang="en-GB"/>
          </a:p>
        </p:txBody>
      </p:sp>
    </p:spTree>
    <p:extLst>
      <p:ext uri="{BB962C8B-B14F-4D97-AF65-F5344CB8AC3E}">
        <p14:creationId xmlns:p14="http://schemas.microsoft.com/office/powerpoint/2010/main" val="3667962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4017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FE84DE20-669B-CB40-8198-0F5B0906E75C}" type="slidenum">
              <a:rPr lang="en-GB" smtClean="0"/>
              <a:t>4</a:t>
            </a:fld>
            <a:endParaRPr lang="en-GB"/>
          </a:p>
        </p:txBody>
      </p:sp>
    </p:spTree>
    <p:extLst>
      <p:ext uri="{BB962C8B-B14F-4D97-AF65-F5344CB8AC3E}">
        <p14:creationId xmlns:p14="http://schemas.microsoft.com/office/powerpoint/2010/main" val="757002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4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646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991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F3D9E9-F812-7843-8027-CE90304E8A38}"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661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23693"/>
                </a:solidFill>
                <a:effectLst/>
                <a:latin typeface="DM Sans" pitchFamily="2" charset="77"/>
              </a:rPr>
              <a:t>allows us to conduct spatiotemporal reasoning by incorporating relational learning biases to model the connectivity structure of real-world road networks. Here’s how it works:</a:t>
            </a:r>
            <a:endParaRPr lang="en-ES" dirty="0"/>
          </a:p>
        </p:txBody>
      </p:sp>
      <p:sp>
        <p:nvSpPr>
          <p:cNvPr id="4" name="Slide Number Placeholder 3"/>
          <p:cNvSpPr>
            <a:spLocks noGrp="1"/>
          </p:cNvSpPr>
          <p:nvPr>
            <p:ph type="sldNum" sz="quarter" idx="5"/>
          </p:nvPr>
        </p:nvSpPr>
        <p:spPr/>
        <p:txBody>
          <a:bodyPr/>
          <a:lstStyle/>
          <a:p>
            <a:fld id="{FE84DE20-669B-CB40-8198-0F5B0906E75C}" type="slidenum">
              <a:rPr lang="en-GB" smtClean="0"/>
              <a:t>15</a:t>
            </a:fld>
            <a:endParaRPr lang="en-GB"/>
          </a:p>
        </p:txBody>
      </p:sp>
    </p:spTree>
    <p:extLst>
      <p:ext uri="{BB962C8B-B14F-4D97-AF65-F5344CB8AC3E}">
        <p14:creationId xmlns:p14="http://schemas.microsoft.com/office/powerpoint/2010/main" val="428441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23693"/>
                </a:solidFill>
                <a:effectLst/>
                <a:latin typeface="DM Sans" pitchFamily="2" charset="77"/>
              </a:rPr>
              <a:t>Our model treats the local road network as a graph, where each route segment corresponds to a node and edges exist between segments that are consecutive on the same road or connected through an intersection. In a Graph Neural Network, a message passing algorithm is executed where the messages and their effect on edge and node states are learned by neural networks. From this viewpoint, our </a:t>
            </a:r>
            <a:r>
              <a:rPr lang="en-GB" b="0" i="0" dirty="0" err="1">
                <a:solidFill>
                  <a:srgbClr val="123693"/>
                </a:solidFill>
                <a:effectLst/>
                <a:latin typeface="DM Sans" pitchFamily="2" charset="77"/>
              </a:rPr>
              <a:t>Supersegments</a:t>
            </a:r>
            <a:r>
              <a:rPr lang="en-GB" b="0" i="0" dirty="0">
                <a:solidFill>
                  <a:srgbClr val="123693"/>
                </a:solidFill>
                <a:effectLst/>
                <a:latin typeface="DM Sans" pitchFamily="2" charset="77"/>
              </a:rPr>
              <a:t> are road subgraphs, which were sampled at random in proportion to traffic density. A single model can therefore be trained using these sampled subgraphs, and can be deployed at scale.</a:t>
            </a:r>
            <a:endParaRPr lang="en-ES" dirty="0"/>
          </a:p>
        </p:txBody>
      </p:sp>
      <p:sp>
        <p:nvSpPr>
          <p:cNvPr id="4" name="Slide Number Placeholder 3"/>
          <p:cNvSpPr>
            <a:spLocks noGrp="1"/>
          </p:cNvSpPr>
          <p:nvPr>
            <p:ph type="sldNum" sz="quarter" idx="5"/>
          </p:nvPr>
        </p:nvSpPr>
        <p:spPr/>
        <p:txBody>
          <a:bodyPr/>
          <a:lstStyle/>
          <a:p>
            <a:fld id="{FE84DE20-669B-CB40-8198-0F5B0906E75C}" type="slidenum">
              <a:rPr lang="en-GB" smtClean="0"/>
              <a:t>16</a:t>
            </a:fld>
            <a:endParaRPr lang="en-GB"/>
          </a:p>
        </p:txBody>
      </p:sp>
    </p:spTree>
    <p:extLst>
      <p:ext uri="{BB962C8B-B14F-4D97-AF65-F5344CB8AC3E}">
        <p14:creationId xmlns:p14="http://schemas.microsoft.com/office/powerpoint/2010/main" val="413595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Slide Number Placeholder 6">
            <a:extLst>
              <a:ext uri="{FF2B5EF4-FFF2-40B4-BE49-F238E27FC236}">
                <a16:creationId xmlns:a16="http://schemas.microsoft.com/office/drawing/2014/main" id="{472ED94B-56BD-1F42-A63A-CA1C1FF5401E}"/>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39529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A710497E-47E9-4B48-8A60-8E9733E1A9D5}"/>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78085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FFADE86C-5D5D-C34C-8E62-65CB4F82E722}"/>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709399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19" name="Titel 1"/>
          <p:cNvSpPr>
            <a:spLocks noGrp="1"/>
          </p:cNvSpPr>
          <p:nvPr userDrawn="1"/>
        </p:nvSpPr>
        <p:spPr>
          <a:xfrm>
            <a:off x="1320721" y="2694827"/>
            <a:ext cx="3411395" cy="7589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de-DE" sz="2400" b="1" kern="1200">
                <a:latin typeface="+mn-lt"/>
              </a:rPr>
              <a:t>VISION &amp; MISSINZ</a:t>
            </a:r>
          </a:p>
        </p:txBody>
      </p:sp>
      <p:sp>
        <p:nvSpPr>
          <p:cNvPr id="20" name="Titel 1"/>
          <p:cNvSpPr>
            <a:spLocks noGrp="1"/>
          </p:cNvSpPr>
          <p:nvPr userDrawn="1"/>
        </p:nvSpPr>
        <p:spPr>
          <a:xfrm>
            <a:off x="7472501" y="2692173"/>
            <a:ext cx="3411395" cy="75895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ctr">
              <a:lnSpc>
                <a:spcPts val="6500"/>
              </a:lnSpc>
            </a:pPr>
            <a:r>
              <a:rPr lang="de-DE" sz="2400" b="1" kern="1200">
                <a:latin typeface="+mn-lt"/>
              </a:rPr>
              <a:t>FACTS &amp; FIGURES</a:t>
            </a:r>
          </a:p>
        </p:txBody>
      </p:sp>
      <p:sp>
        <p:nvSpPr>
          <p:cNvPr id="32" name="Titel 1"/>
          <p:cNvSpPr>
            <a:spLocks noGrp="1"/>
          </p:cNvSpPr>
          <p:nvPr>
            <p:ph type="title"/>
          </p:nvPr>
        </p:nvSpPr>
        <p:spPr>
          <a:xfrm>
            <a:off x="839788" y="457200"/>
            <a:ext cx="3932237" cy="1600200"/>
          </a:xfrm>
        </p:spPr>
        <p:txBody>
          <a:bodyPr anchor="b"/>
          <a:lstStyle>
            <a:lvl1pPr>
              <a:defRPr sz="3200"/>
            </a:lvl1pPr>
          </a:lstStyle>
          <a:p>
            <a:r>
              <a:rPr lang="en-GB" noProof="0" dirty="0" err="1"/>
              <a:t>Mastertitelformat</a:t>
            </a:r>
            <a:r>
              <a:rPr lang="en-GB" noProof="0" dirty="0"/>
              <a:t> </a:t>
            </a:r>
            <a:r>
              <a:rPr lang="en-GB" noProof="0" dirty="0" err="1"/>
              <a:t>bearbeiten</a:t>
            </a:r>
            <a:endParaRPr lang="en-GB" noProof="0" dirty="0"/>
          </a:p>
        </p:txBody>
      </p:sp>
      <p:sp>
        <p:nvSpPr>
          <p:cNvPr id="5" name="Slide Number Placeholder 6">
            <a:extLst>
              <a:ext uri="{FF2B5EF4-FFF2-40B4-BE49-F238E27FC236}">
                <a16:creationId xmlns:a16="http://schemas.microsoft.com/office/drawing/2014/main" id="{E39A0E84-BA3F-E94B-9C1C-D07EC9D3CAA5}"/>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686925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nhalt - 1xBild - BG - 14pt">
    <p:spTree>
      <p:nvGrpSpPr>
        <p:cNvPr id="1" name=""/>
        <p:cNvGrpSpPr/>
        <p:nvPr/>
      </p:nvGrpSpPr>
      <p:grpSpPr>
        <a:xfrm>
          <a:off x="0" y="0"/>
          <a:ext cx="0" cy="0"/>
          <a:chOff x="0" y="0"/>
          <a:chExt cx="0" cy="0"/>
        </a:xfrm>
      </p:grpSpPr>
      <p:sp>
        <p:nvSpPr>
          <p:cNvPr id="7" name="Rechteck 6"/>
          <p:cNvSpPr/>
          <p:nvPr userDrawn="1"/>
        </p:nvSpPr>
        <p:spPr>
          <a:xfrm>
            <a:off x="6019800" y="0"/>
            <a:ext cx="6172200" cy="68580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800" kern="1200"/>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5"/>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59" y="6356949"/>
            <a:ext cx="259236" cy="297603"/>
          </a:xfrm>
          <a:prstGeom prst="rect">
            <a:avLst/>
          </a:prstGeom>
        </p:spPr>
      </p:pic>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Slide Number Placeholder 6">
            <a:extLst>
              <a:ext uri="{FF2B5EF4-FFF2-40B4-BE49-F238E27FC236}">
                <a16:creationId xmlns:a16="http://schemas.microsoft.com/office/drawing/2014/main" id="{8AB08CF5-7BE7-E948-940C-69BA201E60B6}"/>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776098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Inhalt - 3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3" y="903830"/>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27165" y="2591590"/>
            <a:ext cx="3576379"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359869" y="2591592"/>
            <a:ext cx="3576380" cy="3811587"/>
          </a:xfrm>
        </p:spPr>
        <p:txBody>
          <a:bodyPr>
            <a:noAutofit/>
          </a:bodyPr>
          <a:lstStyle>
            <a:lvl1pPr marL="0" indent="0">
              <a:lnSpc>
                <a:spcPts val="16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sp>
        <p:nvSpPr>
          <p:cNvPr id="5" name="Textplatzhalter 4"/>
          <p:cNvSpPr>
            <a:spLocks noGrp="1"/>
          </p:cNvSpPr>
          <p:nvPr>
            <p:ph type="body" sz="quarter" idx="14" hasCustomPrompt="1"/>
          </p:nvPr>
        </p:nvSpPr>
        <p:spPr>
          <a:xfrm>
            <a:off x="8193889" y="2588415"/>
            <a:ext cx="3575051" cy="3814763"/>
          </a:xfrm>
        </p:spPr>
        <p:txBody>
          <a:bodyPr>
            <a:normAutofit/>
          </a:bodyPr>
          <a:lstStyle>
            <a:lvl1pPr marL="0" indent="0">
              <a:lnSpc>
                <a:spcPts val="1800"/>
              </a:lnSpc>
              <a:buNone/>
              <a:defRPr sz="1400">
                <a:latin typeface="+mj-lt"/>
              </a:defRPr>
            </a:lvl1pPr>
            <a:lvl2pPr marL="685783" indent="-228594">
              <a:lnSpc>
                <a:spcPts val="1600"/>
              </a:lnSpc>
              <a:buFont typeface="Wingdings" panose="05000000000000000000" pitchFamily="2" charset="2"/>
              <a:buChar char="§"/>
              <a:defRPr sz="1200">
                <a:latin typeface="+mj-lt"/>
              </a:defRPr>
            </a:lvl2pPr>
            <a:lvl3pPr marL="1142971" indent="-228594">
              <a:lnSpc>
                <a:spcPts val="1600"/>
              </a:lnSpc>
              <a:buFont typeface="Wingdings" panose="05000000000000000000" pitchFamily="2" charset="2"/>
              <a:buChar char="§"/>
              <a:defRPr sz="1200">
                <a:latin typeface="+mj-lt"/>
              </a:defRPr>
            </a:lvl3pPr>
            <a:lvl4pPr marL="1600160" indent="-228594">
              <a:lnSpc>
                <a:spcPts val="1600"/>
              </a:lnSpc>
              <a:buFont typeface="Wingdings" panose="05000000000000000000" pitchFamily="2" charset="2"/>
              <a:buChar char="§"/>
              <a:defRPr sz="1200">
                <a:latin typeface="+mj-lt"/>
              </a:defRPr>
            </a:lvl4pPr>
            <a:lvl5pPr marL="2057349" indent="-228594">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8"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0" name="Slide Number Placeholder 6">
            <a:extLst>
              <a:ext uri="{FF2B5EF4-FFF2-40B4-BE49-F238E27FC236}">
                <a16:creationId xmlns:a16="http://schemas.microsoft.com/office/drawing/2014/main" id="{E08B8E65-5D94-FC49-871F-39E70CCF5AE6}"/>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096242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Inhalt - 2 Spalten - 14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3"/>
            <a:ext cx="55080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6247876" y="2604652"/>
            <a:ext cx="5508000" cy="3811587"/>
          </a:xfrm>
        </p:spPr>
        <p:txBody>
          <a:bodyPr>
            <a:noAutofit/>
          </a:bodyPr>
          <a:lstStyle>
            <a:lvl1pPr marL="0" indent="0">
              <a:lnSpc>
                <a:spcPts val="18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sp>
        <p:nvSpPr>
          <p:cNvPr id="8"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0" name="Slide Number Placeholder 6">
            <a:extLst>
              <a:ext uri="{FF2B5EF4-FFF2-40B4-BE49-F238E27FC236}">
                <a16:creationId xmlns:a16="http://schemas.microsoft.com/office/drawing/2014/main" id="{080054FF-2E9B-7B44-AD0F-89B51923F133}"/>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noProof="0" smtClean="0"/>
              <a:pPr/>
              <a:t>‹#›</a:t>
            </a:fld>
            <a:endParaRPr lang="en-GB" noProof="0" dirty="0"/>
          </a:p>
        </p:txBody>
      </p:sp>
    </p:spTree>
    <p:extLst>
      <p:ext uri="{BB962C8B-B14F-4D97-AF65-F5344CB8AC3E}">
        <p14:creationId xmlns:p14="http://schemas.microsoft.com/office/powerpoint/2010/main" val="36073536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Inhalt - 3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3" y="903830"/>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591587"/>
            <a:ext cx="3576379"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4346805" y="2591589"/>
            <a:ext cx="3576380" cy="3811587"/>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sp>
        <p:nvSpPr>
          <p:cNvPr id="5" name="Textplatzhalter 4"/>
          <p:cNvSpPr>
            <a:spLocks noGrp="1"/>
          </p:cNvSpPr>
          <p:nvPr>
            <p:ph type="body" sz="quarter" idx="14" hasCustomPrompt="1"/>
          </p:nvPr>
        </p:nvSpPr>
        <p:spPr>
          <a:xfrm>
            <a:off x="8180825" y="2588413"/>
            <a:ext cx="3575051" cy="3814763"/>
          </a:xfrm>
        </p:spPr>
        <p:txBody>
          <a:bodyPr>
            <a:normAutofit/>
          </a:bodyPr>
          <a:lstStyle>
            <a:lvl1pPr marL="0" indent="0">
              <a:lnSpc>
                <a:spcPts val="1600"/>
              </a:lnSpc>
              <a:buNone/>
              <a:defRPr sz="1200">
                <a:latin typeface="+mj-lt"/>
              </a:defRPr>
            </a:lvl1pPr>
            <a:lvl2pPr marL="685783" indent="-228594">
              <a:lnSpc>
                <a:spcPts val="1600"/>
              </a:lnSpc>
              <a:buFont typeface="Wingdings" panose="05000000000000000000" pitchFamily="2" charset="2"/>
              <a:buChar char="§"/>
              <a:defRPr sz="1200">
                <a:latin typeface="+mj-lt"/>
              </a:defRPr>
            </a:lvl2pPr>
            <a:lvl3pPr marL="1142971" indent="-228594">
              <a:lnSpc>
                <a:spcPts val="1600"/>
              </a:lnSpc>
              <a:buFont typeface="Wingdings" panose="05000000000000000000" pitchFamily="2" charset="2"/>
              <a:buChar char="§"/>
              <a:defRPr sz="1200">
                <a:latin typeface="+mj-lt"/>
              </a:defRPr>
            </a:lvl3pPr>
            <a:lvl4pPr marL="1600160" indent="-228594">
              <a:lnSpc>
                <a:spcPts val="1600"/>
              </a:lnSpc>
              <a:buFont typeface="Wingdings" panose="05000000000000000000" pitchFamily="2" charset="2"/>
              <a:buChar char="§"/>
              <a:defRPr sz="1200">
                <a:latin typeface="+mj-lt"/>
              </a:defRPr>
            </a:lvl4pPr>
            <a:lvl5pPr marL="2057349" indent="-228594">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8"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0" name="Slide Number Placeholder 6">
            <a:extLst>
              <a:ext uri="{FF2B5EF4-FFF2-40B4-BE49-F238E27FC236}">
                <a16:creationId xmlns:a16="http://schemas.microsoft.com/office/drawing/2014/main" id="{F51298AF-EA46-5346-BABD-20068EFC1E18}"/>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330416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halt - 6xBild - 12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6013083" y="308"/>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2" name="Bildplatzhalter 4"/>
          <p:cNvSpPr>
            <a:spLocks noGrp="1"/>
          </p:cNvSpPr>
          <p:nvPr>
            <p:ph type="pic" sz="quarter" idx="14" hasCustomPrompt="1"/>
          </p:nvPr>
        </p:nvSpPr>
        <p:spPr>
          <a:xfrm>
            <a:off x="6013083"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1" name="Bildplatzhalter 4"/>
          <p:cNvSpPr>
            <a:spLocks noGrp="1"/>
          </p:cNvSpPr>
          <p:nvPr>
            <p:ph type="pic" sz="quarter" idx="13" hasCustomPrompt="1"/>
          </p:nvPr>
        </p:nvSpPr>
        <p:spPr>
          <a:xfrm>
            <a:off x="6013084" y="46211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5" name="Bildplatzhalter 4"/>
          <p:cNvSpPr>
            <a:spLocks noGrp="1"/>
          </p:cNvSpPr>
          <p:nvPr>
            <p:ph type="pic" sz="quarter" idx="10" hasCustomPrompt="1"/>
          </p:nvPr>
        </p:nvSpPr>
        <p:spPr>
          <a:xfrm>
            <a:off x="9132000" y="1"/>
            <a:ext cx="3060000" cy="2243108"/>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19" name="Bildplatzhalter 4"/>
          <p:cNvSpPr>
            <a:spLocks noGrp="1"/>
          </p:cNvSpPr>
          <p:nvPr>
            <p:ph type="pic" sz="quarter" idx="11" hasCustomPrompt="1"/>
          </p:nvPr>
        </p:nvSpPr>
        <p:spPr>
          <a:xfrm>
            <a:off x="9132000"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0" name="Bildplatzhalter 4"/>
          <p:cNvSpPr>
            <a:spLocks noGrp="1"/>
          </p:cNvSpPr>
          <p:nvPr>
            <p:ph type="pic" sz="quarter" idx="12" hasCustomPrompt="1"/>
          </p:nvPr>
        </p:nvSpPr>
        <p:spPr>
          <a:xfrm>
            <a:off x="9132000" y="46211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5"/>
            <a:ext cx="5025800"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Textplatzhalter 6"/>
          <p:cNvSpPr>
            <a:spLocks noGrp="1"/>
          </p:cNvSpPr>
          <p:nvPr>
            <p:ph type="body" sz="quarter" idx="17"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3" name="Slide Number Placeholder 6">
            <a:extLst>
              <a:ext uri="{FF2B5EF4-FFF2-40B4-BE49-F238E27FC236}">
                <a16:creationId xmlns:a16="http://schemas.microsoft.com/office/drawing/2014/main" id="{82F0F958-964F-9740-AEA9-54E5DBA9F896}"/>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53428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Inhalt - 2xBild - 14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6013085" y="0"/>
            <a:ext cx="6178916" cy="3384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0" name="Bildplatzhalter 4"/>
          <p:cNvSpPr>
            <a:spLocks noGrp="1"/>
          </p:cNvSpPr>
          <p:nvPr>
            <p:ph type="pic" sz="quarter" idx="12" hasCustomPrompt="1"/>
          </p:nvPr>
        </p:nvSpPr>
        <p:spPr>
          <a:xfrm>
            <a:off x="6013085" y="3456000"/>
            <a:ext cx="6178916" cy="3402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4"/>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2" name="Slide Number Placeholder 6">
            <a:extLst>
              <a:ext uri="{FF2B5EF4-FFF2-40B4-BE49-F238E27FC236}">
                <a16:creationId xmlns:a16="http://schemas.microsoft.com/office/drawing/2014/main" id="{2EAA0BE2-DC16-1543-B697-D84729CD82D4}"/>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69816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Inhalt - 1xBild - 14p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4"/>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59" y="6356949"/>
            <a:ext cx="259236" cy="297603"/>
          </a:xfrm>
          <a:prstGeom prst="rect">
            <a:avLst/>
          </a:prstGeom>
        </p:spPr>
      </p:pic>
      <p:sp>
        <p:nvSpPr>
          <p:cNvPr id="7" name="Bildplatzhalter 4"/>
          <p:cNvSpPr>
            <a:spLocks noGrp="1"/>
          </p:cNvSpPr>
          <p:nvPr>
            <p:ph type="pic" sz="quarter" idx="10" hasCustomPrompt="1"/>
          </p:nvPr>
        </p:nvSpPr>
        <p:spPr>
          <a:xfrm>
            <a:off x="6019800" y="0"/>
            <a:ext cx="6172200" cy="68580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3"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1" name="Slide Number Placeholder 6">
            <a:extLst>
              <a:ext uri="{FF2B5EF4-FFF2-40B4-BE49-F238E27FC236}">
                <a16:creationId xmlns:a16="http://schemas.microsoft.com/office/drawing/2014/main" id="{4A7C6C1B-6230-0F47-8086-A47FF89C3BC7}"/>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992270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80618C11-2972-744E-8009-2F22DF7021D5}"/>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883977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Inhalt - Header weiß ">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solidFill>
                  <a:schemeClr val="bg1"/>
                </a:solidFill>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7" name="Slide Number Placeholder 6">
            <a:extLst>
              <a:ext uri="{FF2B5EF4-FFF2-40B4-BE49-F238E27FC236}">
                <a16:creationId xmlns:a16="http://schemas.microsoft.com/office/drawing/2014/main" id="{098E833A-DF84-E346-B46F-6DE7F3B5F5AA}"/>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0342369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Inhalt - Header weiß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solidFill>
                  <a:schemeClr val="bg1"/>
                </a:solidFill>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514103" y="3283085"/>
            <a:ext cx="3576379" cy="2780457"/>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4346806" y="3283085"/>
            <a:ext cx="3576380" cy="2780456"/>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8180825" y="3280770"/>
            <a:ext cx="3575051" cy="2782772"/>
          </a:xfrm>
        </p:spPr>
        <p:txBody>
          <a:bodyPr>
            <a:normAutofit/>
          </a:bodyPr>
          <a:lstStyle>
            <a:lvl1pPr marL="0" indent="0">
              <a:lnSpc>
                <a:spcPts val="1600"/>
              </a:lnSpc>
              <a:buNone/>
              <a:defRPr sz="1200">
                <a:latin typeface="+mj-lt"/>
              </a:defRPr>
            </a:lvl1pPr>
            <a:lvl2pPr marL="685783" indent="-228594">
              <a:lnSpc>
                <a:spcPts val="1600"/>
              </a:lnSpc>
              <a:buFont typeface="Wingdings" panose="05000000000000000000" pitchFamily="2" charset="2"/>
              <a:buChar char="§"/>
              <a:defRPr sz="1200">
                <a:latin typeface="+mj-lt"/>
              </a:defRPr>
            </a:lvl2pPr>
            <a:lvl3pPr marL="1142971" indent="-228594">
              <a:lnSpc>
                <a:spcPts val="1600"/>
              </a:lnSpc>
              <a:buFont typeface="Wingdings" panose="05000000000000000000" pitchFamily="2" charset="2"/>
              <a:buChar char="§"/>
              <a:defRPr sz="1200">
                <a:latin typeface="+mj-lt"/>
              </a:defRPr>
            </a:lvl3pPr>
            <a:lvl4pPr marL="1600160" indent="-228594">
              <a:lnSpc>
                <a:spcPts val="1600"/>
              </a:lnSpc>
              <a:buFont typeface="Wingdings" panose="05000000000000000000" pitchFamily="2" charset="2"/>
              <a:buChar char="§"/>
              <a:defRPr sz="1200">
                <a:latin typeface="+mj-lt"/>
              </a:defRPr>
            </a:lvl4pPr>
            <a:lvl5pPr marL="2057349" indent="-228594">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Slide Number Placeholder 6">
            <a:extLst>
              <a:ext uri="{FF2B5EF4-FFF2-40B4-BE49-F238E27FC236}">
                <a16:creationId xmlns:a16="http://schemas.microsoft.com/office/drawing/2014/main" id="{EBB9089D-D3F6-1A4F-A5BE-A79DB871B3BA}"/>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3951798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nhalt - 1xBild - BG - 12pt">
    <p:spTree>
      <p:nvGrpSpPr>
        <p:cNvPr id="1" name=""/>
        <p:cNvGrpSpPr/>
        <p:nvPr/>
      </p:nvGrpSpPr>
      <p:grpSpPr>
        <a:xfrm>
          <a:off x="0" y="0"/>
          <a:ext cx="0" cy="0"/>
          <a:chOff x="0" y="0"/>
          <a:chExt cx="0" cy="0"/>
        </a:xfrm>
      </p:grpSpPr>
      <p:sp>
        <p:nvSpPr>
          <p:cNvPr id="7" name="Rechteck 6"/>
          <p:cNvSpPr/>
          <p:nvPr userDrawn="1"/>
        </p:nvSpPr>
        <p:spPr>
          <a:xfrm>
            <a:off x="6019800" y="0"/>
            <a:ext cx="6172200" cy="6858000"/>
          </a:xfrm>
          <a:prstGeom prst="rect">
            <a:avLst/>
          </a:prstGeom>
          <a:solidFill>
            <a:srgbClr val="173F74"/>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de-DE" sz="1800" kern="1200"/>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5"/>
            <a:ext cx="5025800"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59" y="6356949"/>
            <a:ext cx="259236" cy="297603"/>
          </a:xfrm>
          <a:prstGeom prst="rect">
            <a:avLst/>
          </a:prstGeom>
        </p:spPr>
      </p:pic>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Slide Number Placeholder 6">
            <a:extLst>
              <a:ext uri="{FF2B5EF4-FFF2-40B4-BE49-F238E27FC236}">
                <a16:creationId xmlns:a16="http://schemas.microsoft.com/office/drawing/2014/main" id="{CA6D37E8-8CEC-7646-84AC-9DABBCEBC7DE}"/>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4206888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Inhalt - 3xBild - 12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9132000" y="46247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5" name="Bildplatzhalter 4"/>
          <p:cNvSpPr>
            <a:spLocks noGrp="1"/>
          </p:cNvSpPr>
          <p:nvPr>
            <p:ph type="pic" sz="quarter" idx="10" hasCustomPrompt="1"/>
          </p:nvPr>
        </p:nvSpPr>
        <p:spPr>
          <a:xfrm>
            <a:off x="9132000" y="1"/>
            <a:ext cx="3060000" cy="2243108"/>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19" name="Bildplatzhalter 4"/>
          <p:cNvSpPr>
            <a:spLocks noGrp="1"/>
          </p:cNvSpPr>
          <p:nvPr>
            <p:ph type="pic" sz="quarter" idx="11" hasCustomPrompt="1"/>
          </p:nvPr>
        </p:nvSpPr>
        <p:spPr>
          <a:xfrm>
            <a:off x="9132000"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18118"/>
            <a:ext cx="821323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5" y="2604654"/>
            <a:ext cx="3994668"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4732666" y="2604654"/>
            <a:ext cx="3994668"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7"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1" name="Slide Number Placeholder 6">
            <a:extLst>
              <a:ext uri="{FF2B5EF4-FFF2-40B4-BE49-F238E27FC236}">
                <a16:creationId xmlns:a16="http://schemas.microsoft.com/office/drawing/2014/main" id="{BFE0BD24-DAD9-D648-A788-F0B5763A42B7}"/>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727313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Zita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6019800" y="0"/>
            <a:ext cx="6172200" cy="68580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4" name="Textplatzhalter 3"/>
          <p:cNvSpPr>
            <a:spLocks noGrp="1"/>
          </p:cNvSpPr>
          <p:nvPr>
            <p:ph type="body" sz="half" idx="2" hasCustomPrompt="1"/>
          </p:nvPr>
        </p:nvSpPr>
        <p:spPr>
          <a:xfrm>
            <a:off x="514101" y="2427051"/>
            <a:ext cx="5025800" cy="3811588"/>
          </a:xfrm>
        </p:spPr>
        <p:txBody>
          <a:bodyPr>
            <a:normAutofit/>
          </a:bodyPr>
          <a:lstStyle>
            <a:lvl1pPr marL="0" indent="0">
              <a:lnSpc>
                <a:spcPts val="2000"/>
              </a:lnSpc>
              <a:buNone/>
              <a:defRPr sz="18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Zitat</a:t>
            </a:r>
            <a:r>
              <a:rPr lang="en-GB" noProof="0" dirty="0"/>
              <a:t> </a:t>
            </a:r>
            <a:r>
              <a:rPr lang="en-GB" noProof="0" dirty="0" err="1"/>
              <a:t>hier</a:t>
            </a:r>
            <a:r>
              <a:rPr lang="en-GB" noProof="0" dirty="0"/>
              <a:t> </a:t>
            </a:r>
            <a:r>
              <a:rPr lang="en-GB" noProof="0" dirty="0" err="1"/>
              <a:t>einsetzen</a:t>
            </a:r>
            <a:endParaRPr lang="en-GB" noProof="0" dirty="0"/>
          </a:p>
          <a:p>
            <a:pPr lvl="0"/>
            <a:endParaRPr lang="en-GB" noProof="0" dirty="0"/>
          </a:p>
          <a:p>
            <a:pPr lvl="0"/>
            <a:endParaRPr lang="en-GB" noProof="0" dirty="0"/>
          </a:p>
          <a:p>
            <a:pPr lvl="0"/>
            <a:endParaRPr lang="en-GB" noProof="0" dirty="0"/>
          </a:p>
        </p:txBody>
      </p:sp>
      <p:sp>
        <p:nvSpPr>
          <p:cNvPr id="9"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6" name="Slide Number Placeholder 6">
            <a:extLst>
              <a:ext uri="{FF2B5EF4-FFF2-40B4-BE49-F238E27FC236}">
                <a16:creationId xmlns:a16="http://schemas.microsoft.com/office/drawing/2014/main" id="{C46BA736-5ECE-F544-9403-1A875C0C21AC}"/>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2708598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_Inhaltsverzeichni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a:t>CONTENT</a:t>
            </a:r>
            <a:br>
              <a:rPr lang="en-GB" noProof="0" dirty="0"/>
            </a:br>
            <a:endParaRPr lang="en-GB" noProof="0" dirty="0"/>
          </a:p>
        </p:txBody>
      </p:sp>
      <p:sp>
        <p:nvSpPr>
          <p:cNvPr id="4" name="Textplatzhalter 3"/>
          <p:cNvSpPr>
            <a:spLocks noGrp="1"/>
          </p:cNvSpPr>
          <p:nvPr>
            <p:ph type="body" sz="half" idx="2" hasCustomPrompt="1"/>
          </p:nvPr>
        </p:nvSpPr>
        <p:spPr>
          <a:xfrm>
            <a:off x="514101" y="2251954"/>
            <a:ext cx="5508000" cy="3811588"/>
          </a:xfrm>
        </p:spPr>
        <p:txBody>
          <a:bodyPr>
            <a:normAutofit/>
          </a:bodyPr>
          <a:lstStyle>
            <a:lvl1pPr marL="342891" indent="-342891">
              <a:lnSpc>
                <a:spcPts val="2400"/>
              </a:lnSpc>
              <a:buFont typeface="Wingdings" charset="2"/>
              <a:buChar char="§"/>
              <a:defRPr sz="2000" baseline="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Mastertitel</a:t>
            </a:r>
            <a:r>
              <a:rPr lang="en-GB" noProof="0" dirty="0"/>
              <a:t> </a:t>
            </a:r>
            <a:r>
              <a:rPr lang="en-GB" noProof="0" dirty="0" err="1"/>
              <a:t>bearbeiten</a:t>
            </a:r>
            <a:endParaRPr lang="en-GB" noProof="0" dirty="0"/>
          </a:p>
          <a:p>
            <a:pPr lvl="0"/>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6247876" y="2251955"/>
            <a:ext cx="5508000" cy="3811587"/>
          </a:xfrm>
        </p:spPr>
        <p:txBody>
          <a:bodyPr>
            <a:noAutofit/>
          </a:bodyPr>
          <a:lstStyle>
            <a:lvl1pPr marL="342891" indent="-342891">
              <a:lnSpc>
                <a:spcPts val="2400"/>
              </a:lnSpc>
              <a:buFont typeface="Wingdings" charset="2"/>
              <a:buChar char="§"/>
              <a:defRPr sz="2000" baseline="0">
                <a:latin typeface="+mj-lt"/>
              </a:defRPr>
            </a:lvl1pPr>
          </a:lstStyle>
          <a:p>
            <a:pPr lvl="0"/>
            <a:r>
              <a:rPr lang="en-GB" noProof="0" dirty="0" err="1"/>
              <a:t>Mastertitel</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sp>
        <p:nvSpPr>
          <p:cNvPr id="7"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8" name="Slide Number Placeholder 6">
            <a:extLst>
              <a:ext uri="{FF2B5EF4-FFF2-40B4-BE49-F238E27FC236}">
                <a16:creationId xmlns:a16="http://schemas.microsoft.com/office/drawing/2014/main" id="{075F23C4-D9E0-F34E-BDE8-EDF47BCB6CE2}"/>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820037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Inhalt - 2 Spalten - 12pt ">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5"/>
            <a:ext cx="5508000"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platzhalter 14"/>
          <p:cNvSpPr>
            <a:spLocks noGrp="1"/>
          </p:cNvSpPr>
          <p:nvPr>
            <p:ph type="body" sz="quarter" idx="13" hasCustomPrompt="1"/>
          </p:nvPr>
        </p:nvSpPr>
        <p:spPr>
          <a:xfrm>
            <a:off x="6247876" y="2605365"/>
            <a:ext cx="5508000" cy="3811587"/>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sp>
        <p:nvSpPr>
          <p:cNvPr id="7"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8" name="Slide Number Placeholder 6">
            <a:extLst>
              <a:ext uri="{FF2B5EF4-FFF2-40B4-BE49-F238E27FC236}">
                <a16:creationId xmlns:a16="http://schemas.microsoft.com/office/drawing/2014/main" id="{957F6DAE-1A66-1543-B44E-11F01BF7E1FE}"/>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6710824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Inhalt - 1xBild - 12pt">
    <p:spTree>
      <p:nvGrpSpPr>
        <p:cNvPr id="1" name=""/>
        <p:cNvGrpSpPr/>
        <p:nvPr/>
      </p:nvGrpSpPr>
      <p:grpSpPr>
        <a:xfrm>
          <a:off x="0" y="0"/>
          <a:ext cx="0" cy="0"/>
          <a:chOff x="0" y="0"/>
          <a:chExt cx="0" cy="0"/>
        </a:xfrm>
      </p:grpSpPr>
      <p:sp>
        <p:nvSpPr>
          <p:cNvPr id="7" name="Bildplatzhalter 4"/>
          <p:cNvSpPr>
            <a:spLocks noGrp="1"/>
          </p:cNvSpPr>
          <p:nvPr>
            <p:ph type="pic" sz="quarter" idx="10" hasCustomPrompt="1"/>
          </p:nvPr>
        </p:nvSpPr>
        <p:spPr>
          <a:xfrm>
            <a:off x="6019800" y="0"/>
            <a:ext cx="6172200" cy="68580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4"/>
            <a:ext cx="5025800"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8" name="Slide Number Placeholder 6">
            <a:extLst>
              <a:ext uri="{FF2B5EF4-FFF2-40B4-BE49-F238E27FC236}">
                <a16:creationId xmlns:a16="http://schemas.microsoft.com/office/drawing/2014/main" id="{3A60DC5E-423E-5443-8DB4-570BDB625A62}"/>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9926392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nhalt - 2xBild - 12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6013085" y="0"/>
            <a:ext cx="6178916" cy="3384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0" name="Bildplatzhalter 4"/>
          <p:cNvSpPr>
            <a:spLocks noGrp="1"/>
          </p:cNvSpPr>
          <p:nvPr>
            <p:ph type="pic" sz="quarter" idx="12" hasCustomPrompt="1"/>
          </p:nvPr>
        </p:nvSpPr>
        <p:spPr>
          <a:xfrm>
            <a:off x="6013085" y="3456000"/>
            <a:ext cx="6178916" cy="3402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3"/>
            <a:ext cx="5025800" cy="3811588"/>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2" name="Slide Number Placeholder 6">
            <a:extLst>
              <a:ext uri="{FF2B5EF4-FFF2-40B4-BE49-F238E27FC236}">
                <a16:creationId xmlns:a16="http://schemas.microsoft.com/office/drawing/2014/main" id="{EFBD2B6F-FC75-D749-9061-46ADC15329BB}"/>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8538578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Inhalt - 3xBild - 14pt">
    <p:spTree>
      <p:nvGrpSpPr>
        <p:cNvPr id="1" name=""/>
        <p:cNvGrpSpPr/>
        <p:nvPr/>
      </p:nvGrpSpPr>
      <p:grpSpPr>
        <a:xfrm>
          <a:off x="0" y="0"/>
          <a:ext cx="0" cy="0"/>
          <a:chOff x="0" y="0"/>
          <a:chExt cx="0" cy="0"/>
        </a:xfrm>
      </p:grpSpPr>
      <p:sp>
        <p:nvSpPr>
          <p:cNvPr id="20" name="Bildplatzhalter 4"/>
          <p:cNvSpPr>
            <a:spLocks noGrp="1"/>
          </p:cNvSpPr>
          <p:nvPr>
            <p:ph type="pic" sz="quarter" idx="12" hasCustomPrompt="1"/>
          </p:nvPr>
        </p:nvSpPr>
        <p:spPr>
          <a:xfrm>
            <a:off x="9132000" y="46247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5" name="Bildplatzhalter 4"/>
          <p:cNvSpPr>
            <a:spLocks noGrp="1"/>
          </p:cNvSpPr>
          <p:nvPr>
            <p:ph type="pic" sz="quarter" idx="10" hasCustomPrompt="1"/>
          </p:nvPr>
        </p:nvSpPr>
        <p:spPr>
          <a:xfrm>
            <a:off x="9132000" y="1"/>
            <a:ext cx="3060000" cy="2243108"/>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19" name="Bildplatzhalter 4"/>
          <p:cNvSpPr>
            <a:spLocks noGrp="1"/>
          </p:cNvSpPr>
          <p:nvPr>
            <p:ph type="pic" sz="quarter" idx="11" hasCustomPrompt="1"/>
          </p:nvPr>
        </p:nvSpPr>
        <p:spPr>
          <a:xfrm>
            <a:off x="9132000"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03830"/>
            <a:ext cx="821323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5" y="2604654"/>
            <a:ext cx="3994668"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3"/>
          </p:nvPr>
        </p:nvSpPr>
        <p:spPr>
          <a:xfrm>
            <a:off x="4732666" y="2604654"/>
            <a:ext cx="3994668"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25" name="Textplatzhalter 6"/>
          <p:cNvSpPr>
            <a:spLocks noGrp="1"/>
          </p:cNvSpPr>
          <p:nvPr>
            <p:ph type="body" sz="quarter" idx="15"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1" name="Slide Number Placeholder 6">
            <a:extLst>
              <a:ext uri="{FF2B5EF4-FFF2-40B4-BE49-F238E27FC236}">
                <a16:creationId xmlns:a16="http://schemas.microsoft.com/office/drawing/2014/main" id="{E64786AC-6C83-7541-BD28-965C8E0CF0C3}"/>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705887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
        <p:nvSpPr>
          <p:cNvPr id="7" name="Slide Number Placeholder 6">
            <a:extLst>
              <a:ext uri="{FF2B5EF4-FFF2-40B4-BE49-F238E27FC236}">
                <a16:creationId xmlns:a16="http://schemas.microsoft.com/office/drawing/2014/main" id="{92E71D7F-0D49-964D-9E5D-7B998D427398}"/>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2343406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nhalt - 6xBild - 14pt">
    <p:spTree>
      <p:nvGrpSpPr>
        <p:cNvPr id="1" name=""/>
        <p:cNvGrpSpPr/>
        <p:nvPr/>
      </p:nvGrpSpPr>
      <p:grpSpPr>
        <a:xfrm>
          <a:off x="0" y="0"/>
          <a:ext cx="0" cy="0"/>
          <a:chOff x="0" y="0"/>
          <a:chExt cx="0" cy="0"/>
        </a:xfrm>
      </p:grpSpPr>
      <p:sp>
        <p:nvSpPr>
          <p:cNvPr id="23" name="Bildplatzhalter 4"/>
          <p:cNvSpPr>
            <a:spLocks noGrp="1"/>
          </p:cNvSpPr>
          <p:nvPr>
            <p:ph type="pic" sz="quarter" idx="15" hasCustomPrompt="1"/>
          </p:nvPr>
        </p:nvSpPr>
        <p:spPr>
          <a:xfrm>
            <a:off x="6013083" y="308"/>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2" name="Bildplatzhalter 4"/>
          <p:cNvSpPr>
            <a:spLocks noGrp="1"/>
          </p:cNvSpPr>
          <p:nvPr>
            <p:ph type="pic" sz="quarter" idx="14" hasCustomPrompt="1"/>
          </p:nvPr>
        </p:nvSpPr>
        <p:spPr>
          <a:xfrm>
            <a:off x="6013083"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1" name="Bildplatzhalter 4"/>
          <p:cNvSpPr>
            <a:spLocks noGrp="1"/>
          </p:cNvSpPr>
          <p:nvPr>
            <p:ph type="pic" sz="quarter" idx="13" hasCustomPrompt="1"/>
          </p:nvPr>
        </p:nvSpPr>
        <p:spPr>
          <a:xfrm>
            <a:off x="6013084" y="46211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5" name="Bildplatzhalter 4"/>
          <p:cNvSpPr>
            <a:spLocks noGrp="1"/>
          </p:cNvSpPr>
          <p:nvPr>
            <p:ph type="pic" sz="quarter" idx="10" hasCustomPrompt="1"/>
          </p:nvPr>
        </p:nvSpPr>
        <p:spPr>
          <a:xfrm>
            <a:off x="9132000" y="1"/>
            <a:ext cx="3060000" cy="2243108"/>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19" name="Bildplatzhalter 4"/>
          <p:cNvSpPr>
            <a:spLocks noGrp="1"/>
          </p:cNvSpPr>
          <p:nvPr>
            <p:ph type="pic" sz="quarter" idx="11" hasCustomPrompt="1"/>
          </p:nvPr>
        </p:nvSpPr>
        <p:spPr>
          <a:xfrm>
            <a:off x="9132000" y="231252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0" name="Bildplatzhalter 4"/>
          <p:cNvSpPr>
            <a:spLocks noGrp="1"/>
          </p:cNvSpPr>
          <p:nvPr>
            <p:ph type="pic" sz="quarter" idx="12" hasCustomPrompt="1"/>
          </p:nvPr>
        </p:nvSpPr>
        <p:spPr>
          <a:xfrm>
            <a:off x="9132000" y="4621147"/>
            <a:ext cx="3060000" cy="22428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5"/>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platzhalter 3"/>
          <p:cNvSpPr>
            <a:spLocks noGrp="1"/>
          </p:cNvSpPr>
          <p:nvPr>
            <p:ph type="body" sz="half" idx="16"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Textplatzhalter 6"/>
          <p:cNvSpPr>
            <a:spLocks noGrp="1"/>
          </p:cNvSpPr>
          <p:nvPr>
            <p:ph type="body" sz="quarter" idx="17"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3" name="Slide Number Placeholder 6">
            <a:extLst>
              <a:ext uri="{FF2B5EF4-FFF2-40B4-BE49-F238E27FC236}">
                <a16:creationId xmlns:a16="http://schemas.microsoft.com/office/drawing/2014/main" id="{D34DECDC-A5F0-0644-A940-6BA183A7FCFB}"/>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18085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514103" y="3283085"/>
            <a:ext cx="3576379" cy="2780457"/>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4346806" y="3283085"/>
            <a:ext cx="3576380" cy="2780456"/>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8180825" y="3280770"/>
            <a:ext cx="3575051" cy="2782772"/>
          </a:xfrm>
        </p:spPr>
        <p:txBody>
          <a:bodyPr>
            <a:normAutofit/>
          </a:bodyPr>
          <a:lstStyle>
            <a:lvl1pPr marL="0" indent="0">
              <a:lnSpc>
                <a:spcPts val="1600"/>
              </a:lnSpc>
              <a:buNone/>
              <a:defRPr sz="1200">
                <a:latin typeface="+mj-lt"/>
              </a:defRPr>
            </a:lvl1pPr>
            <a:lvl2pPr marL="685783" indent="-228594">
              <a:lnSpc>
                <a:spcPts val="1600"/>
              </a:lnSpc>
              <a:buFont typeface="Wingdings" panose="05000000000000000000" pitchFamily="2" charset="2"/>
              <a:buChar char="§"/>
              <a:defRPr sz="1200">
                <a:latin typeface="+mj-lt"/>
              </a:defRPr>
            </a:lvl2pPr>
            <a:lvl3pPr marL="1142971" indent="-228594">
              <a:lnSpc>
                <a:spcPts val="1600"/>
              </a:lnSpc>
              <a:buFont typeface="Wingdings" panose="05000000000000000000" pitchFamily="2" charset="2"/>
              <a:buChar char="§"/>
              <a:defRPr sz="1200">
                <a:latin typeface="+mj-lt"/>
              </a:defRPr>
            </a:lvl3pPr>
            <a:lvl4pPr marL="1600160" indent="-228594">
              <a:lnSpc>
                <a:spcPts val="1600"/>
              </a:lnSpc>
              <a:buFont typeface="Wingdings" panose="05000000000000000000" pitchFamily="2" charset="2"/>
              <a:buChar char="§"/>
              <a:defRPr sz="1200">
                <a:latin typeface="+mj-lt"/>
              </a:defRPr>
            </a:lvl4pPr>
            <a:lvl5pPr marL="2057349" indent="-228594">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Slide Number Placeholder 6">
            <a:extLst>
              <a:ext uri="{FF2B5EF4-FFF2-40B4-BE49-F238E27FC236}">
                <a16:creationId xmlns:a16="http://schemas.microsoft.com/office/drawing/2014/main" id="{29FFBA92-79DB-0C41-9346-72368730FA04}"/>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406102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nhalt - Header Grau - 3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dirty="0"/>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2"/>
          </p:nvPr>
        </p:nvSpPr>
        <p:spPr>
          <a:xfrm>
            <a:off x="514103" y="3283085"/>
            <a:ext cx="3576379" cy="2780457"/>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1" name="Textplatzhalter 14"/>
          <p:cNvSpPr>
            <a:spLocks noGrp="1"/>
          </p:cNvSpPr>
          <p:nvPr>
            <p:ph type="body" sz="quarter" idx="13" hasCustomPrompt="1"/>
          </p:nvPr>
        </p:nvSpPr>
        <p:spPr>
          <a:xfrm>
            <a:off x="4346806" y="3283085"/>
            <a:ext cx="3576380" cy="2780456"/>
          </a:xfrm>
        </p:spPr>
        <p:txBody>
          <a:bodyPr>
            <a:noAutofit/>
          </a:bodyPr>
          <a:lstStyle>
            <a:lvl1pPr marL="0" indent="0">
              <a:lnSpc>
                <a:spcPts val="16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2" name="Textplatzhalter 4"/>
          <p:cNvSpPr>
            <a:spLocks noGrp="1"/>
          </p:cNvSpPr>
          <p:nvPr>
            <p:ph type="body" sz="quarter" idx="14" hasCustomPrompt="1"/>
          </p:nvPr>
        </p:nvSpPr>
        <p:spPr>
          <a:xfrm>
            <a:off x="8180825" y="3280770"/>
            <a:ext cx="3575051" cy="2782772"/>
          </a:xfrm>
        </p:spPr>
        <p:txBody>
          <a:bodyPr>
            <a:normAutofit/>
          </a:bodyPr>
          <a:lstStyle>
            <a:lvl1pPr marL="0" indent="0">
              <a:lnSpc>
                <a:spcPts val="1800"/>
              </a:lnSpc>
              <a:buNone/>
              <a:defRPr sz="1400">
                <a:latin typeface="+mj-lt"/>
              </a:defRPr>
            </a:lvl1pPr>
            <a:lvl2pPr marL="685783" indent="-228594">
              <a:lnSpc>
                <a:spcPts val="1600"/>
              </a:lnSpc>
              <a:buFont typeface="Wingdings" panose="05000000000000000000" pitchFamily="2" charset="2"/>
              <a:buChar char="§"/>
              <a:defRPr sz="1200">
                <a:latin typeface="+mj-lt"/>
              </a:defRPr>
            </a:lvl2pPr>
            <a:lvl3pPr marL="1142971" indent="-228594">
              <a:lnSpc>
                <a:spcPts val="1600"/>
              </a:lnSpc>
              <a:buFont typeface="Wingdings" panose="05000000000000000000" pitchFamily="2" charset="2"/>
              <a:buChar char="§"/>
              <a:defRPr sz="1200">
                <a:latin typeface="+mj-lt"/>
              </a:defRPr>
            </a:lvl3pPr>
            <a:lvl4pPr marL="1600160" indent="-228594">
              <a:lnSpc>
                <a:spcPts val="1600"/>
              </a:lnSpc>
              <a:buFont typeface="Wingdings" panose="05000000000000000000" pitchFamily="2" charset="2"/>
              <a:buChar char="§"/>
              <a:defRPr sz="1200">
                <a:latin typeface="+mj-lt"/>
              </a:defRPr>
            </a:lvl4pPr>
            <a:lvl5pPr marL="2057349" indent="-228594">
              <a:lnSpc>
                <a:spcPts val="1600"/>
              </a:lnSpc>
              <a:buFont typeface="Wingdings" panose="05000000000000000000" pitchFamily="2" charset="2"/>
              <a:buChar char="§"/>
              <a:defRPr sz="1200">
                <a:latin typeface="+mj-lt"/>
              </a:defRPr>
            </a:lvl5pPr>
          </a:lstStyle>
          <a:p>
            <a:pPr lvl="0"/>
            <a:r>
              <a:rPr lang="en-GB" noProof="0" dirty="0" err="1"/>
              <a:t>Mastertextformt</a:t>
            </a:r>
            <a:r>
              <a:rPr lang="en-GB" noProof="0" dirty="0"/>
              <a:t> </a:t>
            </a:r>
            <a:r>
              <a:rPr lang="en-GB" noProof="0" dirty="0" err="1"/>
              <a:t>bearbeiten</a:t>
            </a:r>
            <a:endParaRPr lang="en-GB" noProof="0" dirty="0"/>
          </a:p>
        </p:txBody>
      </p:sp>
      <p:sp>
        <p:nvSpPr>
          <p:cNvPr id="13" name="Textplatzhalter 3"/>
          <p:cNvSpPr>
            <a:spLocks noGrp="1"/>
          </p:cNvSpPr>
          <p:nvPr>
            <p:ph type="body" sz="half" idx="15"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4" name="Slide Number Placeholder 6">
            <a:extLst>
              <a:ext uri="{FF2B5EF4-FFF2-40B4-BE49-F238E27FC236}">
                <a16:creationId xmlns:a16="http://schemas.microsoft.com/office/drawing/2014/main" id="{32D29D53-BA80-7E40-AA03-21BB2EB32840}"/>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6266402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2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514101" y="3280770"/>
            <a:ext cx="5508000" cy="2782772"/>
          </a:xfrm>
        </p:spPr>
        <p:txBody>
          <a:bodyPr>
            <a:normAutofit/>
          </a:bodyPr>
          <a:lstStyle>
            <a:lvl1pPr marL="0" indent="0">
              <a:lnSpc>
                <a:spcPts val="1600"/>
              </a:lnSpc>
              <a:buNone/>
              <a:defRPr sz="12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6247876" y="3280771"/>
            <a:ext cx="5508000" cy="2782771"/>
          </a:xfrm>
        </p:spPr>
        <p:txBody>
          <a:bodyPr>
            <a:noAutofit/>
          </a:bodyPr>
          <a:lstStyle>
            <a:lvl1pPr marL="0" indent="0">
              <a:lnSpc>
                <a:spcPts val="1600"/>
              </a:lnSpc>
              <a:buFontTx/>
              <a:buNone/>
              <a:defRPr sz="12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Slide Number Placeholder 6">
            <a:extLst>
              <a:ext uri="{FF2B5EF4-FFF2-40B4-BE49-F238E27FC236}">
                <a16:creationId xmlns:a16="http://schemas.microsoft.com/office/drawing/2014/main" id="{EB797B40-A306-7545-8798-5423C248D414}"/>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5161442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Inhalt - Header Grau - 2 Spalten - 14pt">
    <p:spTree>
      <p:nvGrpSpPr>
        <p:cNvPr id="1" name=""/>
        <p:cNvGrpSpPr/>
        <p:nvPr/>
      </p:nvGrpSpPr>
      <p:grpSpPr>
        <a:xfrm>
          <a:off x="0" y="0"/>
          <a:ext cx="0" cy="0"/>
          <a:chOff x="0" y="0"/>
          <a:chExt cx="0" cy="0"/>
        </a:xfrm>
      </p:grpSpPr>
      <p:sp>
        <p:nvSpPr>
          <p:cNvPr id="8" name="Bildplatzhalter 4"/>
          <p:cNvSpPr>
            <a:spLocks noGrp="1"/>
          </p:cNvSpPr>
          <p:nvPr>
            <p:ph type="pic" sz="quarter" idx="10" hasCustomPrompt="1"/>
          </p:nvPr>
        </p:nvSpPr>
        <p:spPr>
          <a:xfrm>
            <a:off x="0" y="-82194"/>
            <a:ext cx="12192000" cy="2932091"/>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3" y="918118"/>
            <a:ext cx="11241775" cy="1092959"/>
          </a:xfrm>
        </p:spPr>
        <p:txBody>
          <a:bodyPr anchor="b">
            <a:noAutofit/>
          </a:bodyPr>
          <a:lstStyle>
            <a:lvl1pPr>
              <a:lnSpc>
                <a:spcPts val="4000"/>
              </a:lnSpc>
              <a:defRPr sz="4400" b="1" cap="all" baseline="0">
                <a:latin typeface="+mn-lt"/>
              </a:defRPr>
            </a:lvl1pPr>
          </a:lstStyle>
          <a:p>
            <a:r>
              <a:rPr lang="en-GB" noProof="0" dirty="0" err="1"/>
              <a:t>Mastertitelformat</a:t>
            </a:r>
            <a:r>
              <a:rPr lang="en-GB" noProof="0" dirty="0"/>
              <a:t> </a:t>
            </a:r>
            <a:br>
              <a:rPr lang="en-GB" noProof="0" dirty="0"/>
            </a:br>
            <a:r>
              <a:rPr lang="en-GB" noProof="0" dirty="0" err="1"/>
              <a:t>bearbeiten</a:t>
            </a:r>
            <a:endParaRPr lang="en-GB" noProof="0" dirty="0"/>
          </a:p>
        </p:txBody>
      </p:sp>
      <p:pic>
        <p:nvPicPr>
          <p:cNvPr id="16" name="Bild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60" y="6356949"/>
            <a:ext cx="259025" cy="297603"/>
          </a:xfrm>
          <a:prstGeom prst="rect">
            <a:avLst/>
          </a:prstGeom>
        </p:spPr>
      </p:pic>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platzhalter 3"/>
          <p:cNvSpPr>
            <a:spLocks noGrp="1"/>
          </p:cNvSpPr>
          <p:nvPr>
            <p:ph type="body" sz="half" idx="15"/>
          </p:nvPr>
        </p:nvSpPr>
        <p:spPr>
          <a:xfrm>
            <a:off x="514101" y="3280770"/>
            <a:ext cx="5508000" cy="2782772"/>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sp>
        <p:nvSpPr>
          <p:cNvPr id="14" name="Textplatzhalter 14"/>
          <p:cNvSpPr>
            <a:spLocks noGrp="1"/>
          </p:cNvSpPr>
          <p:nvPr>
            <p:ph type="body" sz="quarter" idx="16" hasCustomPrompt="1"/>
          </p:nvPr>
        </p:nvSpPr>
        <p:spPr>
          <a:xfrm>
            <a:off x="6247876" y="3280771"/>
            <a:ext cx="5508000" cy="2782771"/>
          </a:xfrm>
        </p:spPr>
        <p:txBody>
          <a:bodyPr>
            <a:noAutofit/>
          </a:bodyPr>
          <a:lstStyle>
            <a:lvl1pPr marL="0" indent="0">
              <a:lnSpc>
                <a:spcPts val="1800"/>
              </a:lnSpc>
              <a:buFontTx/>
              <a:buNone/>
              <a:defRPr sz="1400">
                <a:latin typeface="+mj-lt"/>
              </a:defRPr>
            </a:lvl1pPr>
          </a:lstStyle>
          <a:p>
            <a:pPr lvl="0"/>
            <a:r>
              <a:rPr lang="en-GB" noProof="0" dirty="0" err="1"/>
              <a:t>Mastertextformat</a:t>
            </a:r>
            <a:r>
              <a:rPr lang="en-GB" noProof="0" dirty="0"/>
              <a:t> </a:t>
            </a:r>
            <a:r>
              <a:rPr lang="en-GB" noProof="0" dirty="0" err="1"/>
              <a:t>bearbeiten</a:t>
            </a:r>
            <a:endParaRPr lang="en-GB" noProof="0" dirty="0"/>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Slide Number Placeholder 6">
            <a:extLst>
              <a:ext uri="{FF2B5EF4-FFF2-40B4-BE49-F238E27FC236}">
                <a16:creationId xmlns:a16="http://schemas.microsoft.com/office/drawing/2014/main" id="{64EFFFA5-65F0-954B-A3FD-7362CDF97DEF}"/>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0338613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Inhalt - 2xBild - 14pt">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6013085" y="0"/>
            <a:ext cx="6178916" cy="3384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0" name="Bildplatzhalter 4"/>
          <p:cNvSpPr>
            <a:spLocks noGrp="1"/>
          </p:cNvSpPr>
          <p:nvPr>
            <p:ph type="pic" sz="quarter" idx="12" hasCustomPrompt="1"/>
          </p:nvPr>
        </p:nvSpPr>
        <p:spPr>
          <a:xfrm>
            <a:off x="6013085" y="3456000"/>
            <a:ext cx="6178916" cy="3402000"/>
          </a:xfrm>
          <a:solidFill>
            <a:schemeClr val="bg1">
              <a:lumMod val="95000"/>
            </a:schemeClr>
          </a:solidFill>
        </p:spPr>
        <p:txBody>
          <a:bodyPr anchor="ctr">
            <a:normAutofit/>
          </a:bodyPr>
          <a:lstStyle>
            <a:lvl1pPr marL="0" indent="0" algn="ctr">
              <a:buFontTx/>
              <a:buNone/>
              <a:defRPr sz="1800" baseline="0"/>
            </a:lvl1pPr>
          </a:lstStyle>
          <a:p>
            <a:r>
              <a:rPr lang="de-DE"/>
              <a:t>Bitte Foto einsetzen</a:t>
            </a:r>
          </a:p>
        </p:txBody>
      </p:sp>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4"/>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1" name="Textplatzhalter 6">
            <a:extLst>
              <a:ext uri="{FF2B5EF4-FFF2-40B4-BE49-F238E27FC236}">
                <a16:creationId xmlns:a16="http://schemas.microsoft.com/office/drawing/2014/main" id="{2DF3EA18-A1C0-D847-B504-2937DD7E89B1}"/>
              </a:ext>
            </a:extLst>
          </p:cNvPr>
          <p:cNvSpPr>
            <a:spLocks noGrp="1"/>
          </p:cNvSpPr>
          <p:nvPr>
            <p:ph type="body" sz="quarter" idx="17"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2" name="Slide Number Placeholder 6">
            <a:extLst>
              <a:ext uri="{FF2B5EF4-FFF2-40B4-BE49-F238E27FC236}">
                <a16:creationId xmlns:a16="http://schemas.microsoft.com/office/drawing/2014/main" id="{707B3AFD-E95B-644B-89EA-405F5C1D59E4}"/>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738211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Inhalt - 1xBild - 14p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14104" y="918118"/>
            <a:ext cx="5025801" cy="1092959"/>
          </a:xfrm>
        </p:spPr>
        <p:txBody>
          <a:bodyPr anchor="b">
            <a:noAutofit/>
          </a:bodyPr>
          <a:lstStyle>
            <a:lvl1pPr>
              <a:lnSpc>
                <a:spcPts val="4000"/>
              </a:lnSpc>
              <a:defRPr sz="4400" b="1" cap="all" baseline="0">
                <a:latin typeface="+mn-lt"/>
              </a:defRPr>
            </a:lvl1pPr>
          </a:lstStyle>
          <a:p>
            <a:r>
              <a:rPr lang="en-GB" noProof="0" dirty="0" err="1"/>
              <a:t>titelformat</a:t>
            </a:r>
            <a:r>
              <a:rPr lang="en-GB" noProof="0" dirty="0"/>
              <a:t> </a:t>
            </a:r>
            <a:br>
              <a:rPr lang="en-GB" noProof="0" dirty="0"/>
            </a:br>
            <a:r>
              <a:rPr lang="en-GB" noProof="0" dirty="0" err="1"/>
              <a:t>bearbeiten</a:t>
            </a:r>
            <a:endParaRPr lang="en-GB" noProof="0" dirty="0"/>
          </a:p>
        </p:txBody>
      </p:sp>
      <p:sp>
        <p:nvSpPr>
          <p:cNvPr id="4" name="Textplatzhalter 3"/>
          <p:cNvSpPr>
            <a:spLocks noGrp="1"/>
          </p:cNvSpPr>
          <p:nvPr>
            <p:ph type="body" sz="half" idx="2"/>
          </p:nvPr>
        </p:nvSpPr>
        <p:spPr>
          <a:xfrm>
            <a:off x="514101" y="2604654"/>
            <a:ext cx="5025800" cy="3811588"/>
          </a:xfrm>
        </p:spPr>
        <p:txBody>
          <a:bodyPr>
            <a:normAutofit/>
          </a:bodyPr>
          <a:lstStyle>
            <a:lvl1pPr marL="0" indent="0">
              <a:lnSpc>
                <a:spcPts val="1800"/>
              </a:lnSpc>
              <a:buNone/>
              <a:defRPr sz="1400">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err="1"/>
              <a:t>Mastertextformat</a:t>
            </a:r>
            <a:r>
              <a:rPr lang="en-GB" noProof="0" dirty="0"/>
              <a:t> </a:t>
            </a:r>
            <a:r>
              <a:rPr lang="en-GB" noProof="0" dirty="0" err="1"/>
              <a:t>bearbeiten</a:t>
            </a:r>
            <a:endParaRPr lang="en-GB" noProof="0" dirty="0"/>
          </a:p>
        </p:txBody>
      </p:sp>
      <p:cxnSp>
        <p:nvCxnSpPr>
          <p:cNvPr id="9" name="Gerade Verbindung 9"/>
          <p:cNvCxnSpPr/>
          <p:nvPr userDrawn="1"/>
        </p:nvCxnSpPr>
        <p:spPr>
          <a:xfrm>
            <a:off x="613459" y="625036"/>
            <a:ext cx="38195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Bild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665859" y="6356949"/>
            <a:ext cx="259236" cy="297603"/>
          </a:xfrm>
          <a:prstGeom prst="rect">
            <a:avLst/>
          </a:prstGeom>
        </p:spPr>
      </p:pic>
      <p:sp>
        <p:nvSpPr>
          <p:cNvPr id="7" name="Bildplatzhalter 4"/>
          <p:cNvSpPr>
            <a:spLocks noGrp="1"/>
          </p:cNvSpPr>
          <p:nvPr>
            <p:ph type="pic" sz="quarter" idx="10" hasCustomPrompt="1"/>
          </p:nvPr>
        </p:nvSpPr>
        <p:spPr>
          <a:xfrm>
            <a:off x="6019800" y="0"/>
            <a:ext cx="6172200" cy="6858000"/>
          </a:xfrm>
          <a:solidFill>
            <a:schemeClr val="bg1">
              <a:lumMod val="95000"/>
            </a:schemeClr>
          </a:solidFill>
        </p:spPr>
        <p:txBody>
          <a:bodyPr anchor="ctr"/>
          <a:lstStyle>
            <a:lvl1pPr marL="0" indent="0" algn="ctr">
              <a:buFontTx/>
              <a:buNone/>
              <a:defRPr baseline="0"/>
            </a:lvl1pPr>
          </a:lstStyle>
          <a:p>
            <a:r>
              <a:rPr lang="de-DE"/>
              <a:t>Bitte Foto einsetzen</a:t>
            </a:r>
          </a:p>
        </p:txBody>
      </p:sp>
      <p:sp>
        <p:nvSpPr>
          <p:cNvPr id="10" name="Textplatzhalter 3"/>
          <p:cNvSpPr>
            <a:spLocks noGrp="1"/>
          </p:cNvSpPr>
          <p:nvPr>
            <p:ph type="body" sz="half" idx="14" hasCustomPrompt="1"/>
          </p:nvPr>
        </p:nvSpPr>
        <p:spPr>
          <a:xfrm>
            <a:off x="514101" y="219978"/>
            <a:ext cx="5508000" cy="285289"/>
          </a:xfrm>
        </p:spPr>
        <p:txBody>
          <a:bodyPr>
            <a:noAutofit/>
          </a:bodyPr>
          <a:lstStyle>
            <a:lvl1pPr marL="0" indent="0">
              <a:lnSpc>
                <a:spcPts val="1800"/>
              </a:lnSpc>
              <a:buNone/>
              <a:defRPr sz="1200" b="1" cap="all" baseline="0">
                <a:solidFill>
                  <a:schemeClr val="bg1">
                    <a:lumMod val="65000"/>
                  </a:schemeClr>
                </a:solidFill>
                <a:latin typeface="+mj-lt"/>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GB" noProof="0" dirty="0"/>
              <a:t>Category</a:t>
            </a:r>
          </a:p>
        </p:txBody>
      </p:sp>
      <p:sp>
        <p:nvSpPr>
          <p:cNvPr id="12" name="Textplatzhalter 6">
            <a:extLst>
              <a:ext uri="{FF2B5EF4-FFF2-40B4-BE49-F238E27FC236}">
                <a16:creationId xmlns:a16="http://schemas.microsoft.com/office/drawing/2014/main" id="{0AFFB4C3-77FA-6747-B059-5746C00DD4C5}"/>
              </a:ext>
            </a:extLst>
          </p:cNvPr>
          <p:cNvSpPr>
            <a:spLocks noGrp="1"/>
          </p:cNvSpPr>
          <p:nvPr>
            <p:ph type="body" sz="quarter" idx="17" hasCustomPrompt="1"/>
          </p:nvPr>
        </p:nvSpPr>
        <p:spPr>
          <a:xfrm>
            <a:off x="11667377" y="6356949"/>
            <a:ext cx="257719" cy="297603"/>
          </a:xfrm>
          <a:blipFill>
            <a:blip r:embed="rId2" cstate="screen">
              <a:extLst>
                <a:ext uri="{28A0092B-C50C-407E-A947-70E740481C1C}">
                  <a14:useLocalDpi xmlns:a14="http://schemas.microsoft.com/office/drawing/2010/main"/>
                </a:ext>
              </a:extLst>
            </a:blip>
            <a:stretch>
              <a:fillRect/>
            </a:stretch>
          </a:blipFill>
        </p:spPr>
        <p:txBody>
          <a:bodyPr>
            <a:noAutofit/>
          </a:bodyPr>
          <a:lstStyle>
            <a:lvl1pPr>
              <a:defRPr sz="133">
                <a:solidFill>
                  <a:schemeClr val="bg1"/>
                </a:solidFill>
              </a:defRPr>
            </a:lvl1pPr>
            <a:lvl2pPr>
              <a:defRPr sz="133"/>
            </a:lvl2pPr>
            <a:lvl3pPr>
              <a:defRPr sz="133"/>
            </a:lvl3pPr>
            <a:lvl4pPr>
              <a:defRPr sz="133"/>
            </a:lvl4pPr>
            <a:lvl5pPr>
              <a:defRPr sz="133"/>
            </a:lvl5pPr>
          </a:lstStyle>
          <a:p>
            <a:pPr lvl="0"/>
            <a:r>
              <a:rPr lang="de-DE" dirty="0"/>
              <a:t>a</a:t>
            </a:r>
          </a:p>
        </p:txBody>
      </p:sp>
      <p:sp>
        <p:nvSpPr>
          <p:cNvPr id="11" name="Slide Number Placeholder 6">
            <a:extLst>
              <a:ext uri="{FF2B5EF4-FFF2-40B4-BE49-F238E27FC236}">
                <a16:creationId xmlns:a16="http://schemas.microsoft.com/office/drawing/2014/main" id="{20F80C56-5878-8F44-9419-F151366C4662}"/>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742895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6">
            <a:extLst>
              <a:ext uri="{FF2B5EF4-FFF2-40B4-BE49-F238E27FC236}">
                <a16:creationId xmlns:a16="http://schemas.microsoft.com/office/drawing/2014/main" id="{81911014-9023-6F4E-90F4-3A788F650DD9}"/>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326148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6">
            <a:extLst>
              <a:ext uri="{FF2B5EF4-FFF2-40B4-BE49-F238E27FC236}">
                <a16:creationId xmlns:a16="http://schemas.microsoft.com/office/drawing/2014/main" id="{02C12031-05B3-0F4B-9E9A-87AA2BDDBA57}"/>
              </a:ext>
            </a:extLst>
          </p:cNvPr>
          <p:cNvSpPr>
            <a:spLocks noGrp="1"/>
          </p:cNvSpPr>
          <p:nvPr>
            <p:ph type="sldNum" sz="quarter" idx="10"/>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5442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6">
            <a:extLst>
              <a:ext uri="{FF2B5EF4-FFF2-40B4-BE49-F238E27FC236}">
                <a16:creationId xmlns:a16="http://schemas.microsoft.com/office/drawing/2014/main" id="{582A596F-62AC-B34D-B3BE-6C9ADF891550}"/>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558683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6">
            <a:extLst>
              <a:ext uri="{FF2B5EF4-FFF2-40B4-BE49-F238E27FC236}">
                <a16:creationId xmlns:a16="http://schemas.microsoft.com/office/drawing/2014/main" id="{46F1C162-73EF-9747-BB90-7A5ED9486880}"/>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139690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Slide Number Placeholder 6">
            <a:extLst>
              <a:ext uri="{FF2B5EF4-FFF2-40B4-BE49-F238E27FC236}">
                <a16:creationId xmlns:a16="http://schemas.microsoft.com/office/drawing/2014/main" id="{3ED1475E-C4F9-9C48-AC97-178906119CB9}"/>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1400283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Edit Master text styles</a:t>
            </a:r>
          </a:p>
        </p:txBody>
      </p:sp>
      <p:sp>
        <p:nvSpPr>
          <p:cNvPr id="8" name="Slide Number Placeholder 6">
            <a:extLst>
              <a:ext uri="{FF2B5EF4-FFF2-40B4-BE49-F238E27FC236}">
                <a16:creationId xmlns:a16="http://schemas.microsoft.com/office/drawing/2014/main" id="{EF2D888B-50F4-534B-8CCC-547BE66DFFA4}"/>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26859020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2C640AD-E45D-CC42-9827-D276334C1DC1}"/>
              </a:ext>
            </a:extLst>
          </p:cNvPr>
          <p:cNvGraphicFramePr>
            <a:graphicFrameLocks noChangeAspect="1"/>
          </p:cNvGraphicFramePr>
          <p:nvPr userDrawn="1">
            <p:custDataLst>
              <p:tags r:id="rId39"/>
            </p:custDataLst>
            <p:extLst>
              <p:ext uri="{D42A27DB-BD31-4B8C-83A1-F6EECF244321}">
                <p14:modId xmlns:p14="http://schemas.microsoft.com/office/powerpoint/2010/main" val="26199086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045" name="think-cell Slide" r:id="rId40" imgW="7772400" imgH="10058400" progId="TCLayout.ActiveDocument.1">
                  <p:embed/>
                </p:oleObj>
              </mc:Choice>
              <mc:Fallback>
                <p:oleObj name="think-cell Slide" r:id="rId40" imgW="7772400" imgH="10058400" progId="TCLayout.ActiveDocument.1">
                  <p:embed/>
                  <p:pic>
                    <p:nvPicPr>
                      <p:cNvPr id="5" name="Object 4" hidden="1">
                        <a:extLst>
                          <a:ext uri="{FF2B5EF4-FFF2-40B4-BE49-F238E27FC236}">
                            <a16:creationId xmlns:a16="http://schemas.microsoft.com/office/drawing/2014/main" id="{12C640AD-E45D-CC42-9827-D276334C1DC1}"/>
                          </a:ext>
                        </a:extLst>
                      </p:cNvPr>
                      <p:cNvPicPr/>
                      <p:nvPr/>
                    </p:nvPicPr>
                    <p:blipFill>
                      <a:blip r:embed="rId41"/>
                      <a:stretch>
                        <a:fillRect/>
                      </a:stretch>
                    </p:blipFill>
                    <p:spPr>
                      <a:xfrm>
                        <a:off x="1588" y="1588"/>
                        <a:ext cx="1227"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52D435B8-5B2C-B740-909F-F439BFE4C041}"/>
              </a:ext>
            </a:extLst>
          </p:cNvPr>
          <p:cNvSpPr>
            <a:spLocks noGrp="1"/>
          </p:cNvSpPr>
          <p:nvPr>
            <p:ph type="sldNum" sz="quarter" idx="4"/>
          </p:nvPr>
        </p:nvSpPr>
        <p:spPr>
          <a:xfrm>
            <a:off x="105228" y="6453113"/>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365118A3-1793-2149-900A-53CEDCCBA901}" type="slidenum">
              <a:rPr lang="en-GB" smtClean="0"/>
              <a:pPr/>
              <a:t>‹#›</a:t>
            </a:fld>
            <a:endParaRPr lang="en-GB" dirty="0"/>
          </a:p>
        </p:txBody>
      </p:sp>
    </p:spTree>
    <p:extLst>
      <p:ext uri="{BB962C8B-B14F-4D97-AF65-F5344CB8AC3E}">
        <p14:creationId xmlns:p14="http://schemas.microsoft.com/office/powerpoint/2010/main" val="4086816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11.jpeg"/><Relationship Id="rId5" Type="http://schemas.openxmlformats.org/officeDocument/2006/relationships/image" Target="../media/image7.emf"/><Relationship Id="rId4"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7.emf"/><Relationship Id="rId4" Type="http://schemas.openxmlformats.org/officeDocument/2006/relationships/oleObject" Target="../embeddings/oleObject8.bin"/></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12.png"/><Relationship Id="rId5" Type="http://schemas.openxmlformats.org/officeDocument/2006/relationships/image" Target="../media/image7.emf"/><Relationship Id="rId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3.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7.emf"/><Relationship Id="rId5" Type="http://schemas.openxmlformats.org/officeDocument/2006/relationships/oleObject" Target="../embeddings/oleObject10.bin"/><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4.gif"/><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7.emf"/><Relationship Id="rId5" Type="http://schemas.openxmlformats.org/officeDocument/2006/relationships/oleObject" Target="../embeddings/oleObject11.bin"/><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5.png"/><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7.emf"/><Relationship Id="rId5" Type="http://schemas.openxmlformats.org/officeDocument/2006/relationships/oleObject" Target="../embeddings/oleObject12.bin"/><Relationship Id="rId4"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15.png"/><Relationship Id="rId5" Type="http://schemas.openxmlformats.org/officeDocument/2006/relationships/image" Target="../media/image7.emf"/><Relationship Id="rId4" Type="http://schemas.openxmlformats.org/officeDocument/2006/relationships/oleObject" Target="../embeddings/oleObject13.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7.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7.emf"/><Relationship Id="rId4"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9.jpeg"/><Relationship Id="rId5" Type="http://schemas.openxmlformats.org/officeDocument/2006/relationships/image" Target="../media/image7.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10.jpeg"/><Relationship Id="rId5" Type="http://schemas.openxmlformats.org/officeDocument/2006/relationships/image" Target="../media/image7.e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839CDA30-895B-0345-B596-4DAB5B3ACE4A}"/>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093" name="think-cell Slide" r:id="rId4" imgW="7772400" imgH="10058400" progId="TCLayout.ActiveDocument.1">
                  <p:embed/>
                </p:oleObj>
              </mc:Choice>
              <mc:Fallback>
                <p:oleObj name="think-cell Slide" r:id="rId4" imgW="7772400" imgH="10058400" progId="TCLayout.ActiveDocument.1">
                  <p:embed/>
                  <p:pic>
                    <p:nvPicPr>
                      <p:cNvPr id="2" name="Object 1" hidden="1">
                        <a:extLst>
                          <a:ext uri="{FF2B5EF4-FFF2-40B4-BE49-F238E27FC236}">
                            <a16:creationId xmlns:a16="http://schemas.microsoft.com/office/drawing/2014/main" id="{839CDA30-895B-0345-B596-4DAB5B3ACE4A}"/>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pic>
        <p:nvPicPr>
          <p:cNvPr id="12" name="Picture 3">
            <a:extLst>
              <a:ext uri="{FF2B5EF4-FFF2-40B4-BE49-F238E27FC236}">
                <a16:creationId xmlns:a16="http://schemas.microsoft.com/office/drawing/2014/main" id="{9DF3C518-29E1-A545-862B-3B85ED0108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58" r="19020"/>
          <a:stretch/>
        </p:blipFill>
        <p:spPr bwMode="auto">
          <a:xfrm>
            <a:off x="-12700" y="-12701"/>
            <a:ext cx="12293600" cy="694848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Bild 9">
            <a:extLst>
              <a:ext uri="{FF2B5EF4-FFF2-40B4-BE49-F238E27FC236}">
                <a16:creationId xmlns:a16="http://schemas.microsoft.com/office/drawing/2014/main" id="{0FA4D41A-2F29-D940-9120-03FD5892B4D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39465" y="421345"/>
            <a:ext cx="1769911" cy="1117807"/>
          </a:xfrm>
          <a:prstGeom prst="rect">
            <a:avLst/>
          </a:prstGeom>
        </p:spPr>
      </p:pic>
      <p:cxnSp>
        <p:nvCxnSpPr>
          <p:cNvPr id="8" name="Gerade Verbindung 4">
            <a:extLst>
              <a:ext uri="{FF2B5EF4-FFF2-40B4-BE49-F238E27FC236}">
                <a16:creationId xmlns:a16="http://schemas.microsoft.com/office/drawing/2014/main" id="{83E3A2B1-7D54-B540-BB4E-53D76D59D62E}"/>
              </a:ext>
            </a:extLst>
          </p:cNvPr>
          <p:cNvCxnSpPr/>
          <p:nvPr/>
        </p:nvCxnSpPr>
        <p:spPr>
          <a:xfrm>
            <a:off x="650176" y="4507533"/>
            <a:ext cx="763931"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itel 1">
            <a:extLst>
              <a:ext uri="{FF2B5EF4-FFF2-40B4-BE49-F238E27FC236}">
                <a16:creationId xmlns:a16="http://schemas.microsoft.com/office/drawing/2014/main" id="{E56C0690-11CD-BA4B-83A2-98A91C9323B0}"/>
              </a:ext>
            </a:extLst>
          </p:cNvPr>
          <p:cNvSpPr>
            <a:spLocks noGrp="1"/>
          </p:cNvSpPr>
          <p:nvPr/>
        </p:nvSpPr>
        <p:spPr>
          <a:xfrm>
            <a:off x="533640" y="4602608"/>
            <a:ext cx="11275736" cy="190314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6500"/>
              </a:lnSpc>
              <a:spcBef>
                <a:spcPct val="0"/>
              </a:spcBef>
              <a:spcAft>
                <a:spcPts val="0"/>
              </a:spcAft>
              <a:buClrTx/>
              <a:buSzTx/>
              <a:buFontTx/>
              <a:buNone/>
              <a:tabLst/>
              <a:defRPr/>
            </a:pPr>
            <a:r>
              <a:rPr kumimoji="0" lang="en-US" sz="6800" b="1" i="0" u="none" strike="noStrike" kern="1200" cap="none" spc="0" normalizeH="0" baseline="0" noProof="0" dirty="0">
                <a:ln>
                  <a:noFill/>
                </a:ln>
                <a:solidFill>
                  <a:prstClr val="white"/>
                </a:solidFill>
                <a:effectLst/>
                <a:uLnTx/>
                <a:uFillTx/>
                <a:latin typeface="Calibri" panose="020F0502020204030204"/>
                <a:ea typeface="+mj-ea"/>
                <a:cs typeface="+mj-cs"/>
              </a:rPr>
              <a:t>NODE CLUSTERING &amp; GNNs FOR GRAPH ANALYSES</a:t>
            </a:r>
          </a:p>
        </p:txBody>
      </p:sp>
      <p:sp>
        <p:nvSpPr>
          <p:cNvPr id="11" name="Titel 1">
            <a:extLst>
              <a:ext uri="{FF2B5EF4-FFF2-40B4-BE49-F238E27FC236}">
                <a16:creationId xmlns:a16="http://schemas.microsoft.com/office/drawing/2014/main" id="{D9D77801-4FAE-1F45-9889-4BCEAAC0FB3A}"/>
              </a:ext>
            </a:extLst>
          </p:cNvPr>
          <p:cNvSpPr>
            <a:spLocks noGrp="1"/>
          </p:cNvSpPr>
          <p:nvPr/>
        </p:nvSpPr>
        <p:spPr>
          <a:xfrm>
            <a:off x="686040" y="4755008"/>
            <a:ext cx="11275736" cy="1903141"/>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b">
            <a:noAutofit/>
          </a:bodyPr>
          <a:lstStyle>
            <a:lvl1pPr algn="l" defTabSz="914400" rtl="0" eaLnBrk="1" latinLnBrk="0" hangingPunct="1">
              <a:lnSpc>
                <a:spcPct val="90000"/>
              </a:lnSpc>
              <a:spcBef>
                <a:spcPct val="0"/>
              </a:spcBef>
              <a:buNone/>
              <a:defRPr sz="5400" kern="1200">
                <a:solidFill>
                  <a:schemeClr val="bg1"/>
                </a:solidFill>
                <a:latin typeface="Frutiger LT 87 ExtraBlackCn" panose="020B0906030504030204" pitchFamily="34" charset="0"/>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r" defTabSz="1219170" rtl="0" eaLnBrk="1" fontAlgn="auto" latinLnBrk="0" hangingPunct="1">
              <a:lnSpc>
                <a:spcPts val="6500"/>
              </a:lnSpc>
              <a:spcBef>
                <a:spcPct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j-ea"/>
                <a:cs typeface="+mj-cs"/>
              </a:rPr>
              <a:t>MARCO PETERS, NAMIR SACIC, PEDRO SUAREZ</a:t>
            </a:r>
          </a:p>
        </p:txBody>
      </p:sp>
    </p:spTree>
    <p:extLst>
      <p:ext uri="{BB962C8B-B14F-4D97-AF65-F5344CB8AC3E}">
        <p14:creationId xmlns:p14="http://schemas.microsoft.com/office/powerpoint/2010/main" val="1633214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6405"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r>
              <a:rPr lang="en-US" dirty="0">
                <a:solidFill>
                  <a:schemeClr val="tx1"/>
                </a:solidFill>
              </a:rPr>
              <a:t>Data Set &amp; Data Generation</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7CB40861-1BB8-4D5B-AB90-305BE247839A">
            <a:extLst>
              <a:ext uri="{FF2B5EF4-FFF2-40B4-BE49-F238E27FC236}">
                <a16:creationId xmlns:a16="http://schemas.microsoft.com/office/drawing/2014/main" id="{A826C546-6967-50B6-C9A0-1B32CC2D73E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 b="1523"/>
          <a:stretch/>
        </p:blipFill>
        <p:spPr bwMode="auto">
          <a:xfrm>
            <a:off x="2023473" y="1516010"/>
            <a:ext cx="8145054" cy="4837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549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Python: Code &amp; Analysis</a:t>
            </a: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B27B7EE-CB99-6D4D-B063-25D8F95D316B}"/>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0" name="Rectangle 19">
            <a:extLst>
              <a:ext uri="{FF2B5EF4-FFF2-40B4-BE49-F238E27FC236}">
                <a16:creationId xmlns:a16="http://schemas.microsoft.com/office/drawing/2014/main" id="{1CAB98C4-3A32-314D-B918-F3AB5EDA148A}"/>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21" name="Rectangle 20">
            <a:extLst>
              <a:ext uri="{FF2B5EF4-FFF2-40B4-BE49-F238E27FC236}">
                <a16:creationId xmlns:a16="http://schemas.microsoft.com/office/drawing/2014/main" id="{6F85B2ED-CF66-8247-8CEA-FA0ADB21B5F7}"/>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22" name="Rectangle 21">
            <a:extLst>
              <a:ext uri="{FF2B5EF4-FFF2-40B4-BE49-F238E27FC236}">
                <a16:creationId xmlns:a16="http://schemas.microsoft.com/office/drawing/2014/main" id="{2B780502-52DF-E04C-9704-BDFC4A7384C1}"/>
              </a:ext>
            </a:extLst>
          </p:cNvPr>
          <p:cNvSpPr/>
          <p:nvPr/>
        </p:nvSpPr>
        <p:spPr>
          <a:xfrm>
            <a:off x="905523" y="2543501"/>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4" name="Rectangle 23">
            <a:extLst>
              <a:ext uri="{FF2B5EF4-FFF2-40B4-BE49-F238E27FC236}">
                <a16:creationId xmlns:a16="http://schemas.microsoft.com/office/drawing/2014/main" id="{22EA2C37-5DA4-A245-802E-406A8A825928}"/>
              </a:ext>
            </a:extLst>
          </p:cNvPr>
          <p:cNvSpPr/>
          <p:nvPr/>
        </p:nvSpPr>
        <p:spPr>
          <a:xfrm>
            <a:off x="905523" y="3214060"/>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7" name="Rectangle 26">
            <a:extLst>
              <a:ext uri="{FF2B5EF4-FFF2-40B4-BE49-F238E27FC236}">
                <a16:creationId xmlns:a16="http://schemas.microsoft.com/office/drawing/2014/main" id="{55241191-BA67-3047-95DD-CBB73D5CABF8}"/>
              </a:ext>
            </a:extLst>
          </p:cNvPr>
          <p:cNvSpPr/>
          <p:nvPr/>
        </p:nvSpPr>
        <p:spPr>
          <a:xfrm>
            <a:off x="905523" y="3884473"/>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0" name="Rectangle 29">
            <a:extLst>
              <a:ext uri="{FF2B5EF4-FFF2-40B4-BE49-F238E27FC236}">
                <a16:creationId xmlns:a16="http://schemas.microsoft.com/office/drawing/2014/main" id="{A66C30CF-8228-E242-B234-34F4BE1F9EFF}"/>
              </a:ext>
            </a:extLst>
          </p:cNvPr>
          <p:cNvSpPr/>
          <p:nvPr/>
        </p:nvSpPr>
        <p:spPr>
          <a:xfrm>
            <a:off x="905523" y="5208959"/>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Tree>
    <p:extLst>
      <p:ext uri="{BB962C8B-B14F-4D97-AF65-F5344CB8AC3E}">
        <p14:creationId xmlns:p14="http://schemas.microsoft.com/office/powerpoint/2010/main" val="240533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rPr>
              <a:t>Python: Code &amp; Analysis</a:t>
            </a:r>
            <a:endParaRPr lang="en-US" dirty="0">
              <a:solidFill>
                <a:schemeClr val="bg2">
                  <a:lumMod val="50000"/>
                </a:schemeClr>
              </a:solidFill>
            </a:endParaRP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B27B7EE-CB99-6D4D-B063-25D8F95D316B}"/>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0" name="Rectangle 19">
            <a:extLst>
              <a:ext uri="{FF2B5EF4-FFF2-40B4-BE49-F238E27FC236}">
                <a16:creationId xmlns:a16="http://schemas.microsoft.com/office/drawing/2014/main" id="{1CAB98C4-3A32-314D-B918-F3AB5EDA148A}"/>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21" name="Rectangle 20">
            <a:extLst>
              <a:ext uri="{FF2B5EF4-FFF2-40B4-BE49-F238E27FC236}">
                <a16:creationId xmlns:a16="http://schemas.microsoft.com/office/drawing/2014/main" id="{6F85B2ED-CF66-8247-8CEA-FA0ADB21B5F7}"/>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22" name="Rectangle 21">
            <a:extLst>
              <a:ext uri="{FF2B5EF4-FFF2-40B4-BE49-F238E27FC236}">
                <a16:creationId xmlns:a16="http://schemas.microsoft.com/office/drawing/2014/main" id="{2B780502-52DF-E04C-9704-BDFC4A7384C1}"/>
              </a:ext>
            </a:extLst>
          </p:cNvPr>
          <p:cNvSpPr/>
          <p:nvPr/>
        </p:nvSpPr>
        <p:spPr>
          <a:xfrm>
            <a:off x="905523" y="2543501"/>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4" name="Rectangle 23">
            <a:extLst>
              <a:ext uri="{FF2B5EF4-FFF2-40B4-BE49-F238E27FC236}">
                <a16:creationId xmlns:a16="http://schemas.microsoft.com/office/drawing/2014/main" id="{22EA2C37-5DA4-A245-802E-406A8A825928}"/>
              </a:ext>
            </a:extLst>
          </p:cNvPr>
          <p:cNvSpPr/>
          <p:nvPr/>
        </p:nvSpPr>
        <p:spPr>
          <a:xfrm>
            <a:off x="905523" y="3214060"/>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7" name="Rectangle 26">
            <a:extLst>
              <a:ext uri="{FF2B5EF4-FFF2-40B4-BE49-F238E27FC236}">
                <a16:creationId xmlns:a16="http://schemas.microsoft.com/office/drawing/2014/main" id="{55241191-BA67-3047-95DD-CBB73D5CABF8}"/>
              </a:ext>
            </a:extLst>
          </p:cNvPr>
          <p:cNvSpPr/>
          <p:nvPr/>
        </p:nvSpPr>
        <p:spPr>
          <a:xfrm>
            <a:off x="905523" y="3884473"/>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0" name="Rectangle 29">
            <a:extLst>
              <a:ext uri="{FF2B5EF4-FFF2-40B4-BE49-F238E27FC236}">
                <a16:creationId xmlns:a16="http://schemas.microsoft.com/office/drawing/2014/main" id="{A66C30CF-8228-E242-B234-34F4BE1F9EFF}"/>
              </a:ext>
            </a:extLst>
          </p:cNvPr>
          <p:cNvSpPr/>
          <p:nvPr/>
        </p:nvSpPr>
        <p:spPr>
          <a:xfrm>
            <a:off x="905523" y="4555386"/>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Tree>
    <p:extLst>
      <p:ext uri="{BB962C8B-B14F-4D97-AF65-F5344CB8AC3E}">
        <p14:creationId xmlns:p14="http://schemas.microsoft.com/office/powerpoint/2010/main" val="2485059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5601"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pPr algn="l"/>
            <a:r>
              <a:rPr lang="en-GB" b="0" i="0" dirty="0">
                <a:effectLst/>
                <a:latin typeface="Söhne"/>
              </a:rPr>
              <a:t>Important Terminology</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indent="-285750" algn="l">
              <a:buFont typeface="Arial" panose="020B0604020202020204" pitchFamily="34" charset="0"/>
              <a:buChar char="•"/>
            </a:pPr>
            <a:r>
              <a:rPr lang="en-GB" sz="1400" b="1" i="0" dirty="0">
                <a:solidFill>
                  <a:srgbClr val="374151"/>
                </a:solidFill>
                <a:effectLst/>
              </a:rPr>
              <a:t>Recurrent Neural Networks (RNNs): </a:t>
            </a:r>
            <a:r>
              <a:rPr lang="en-GB" sz="1400" b="0" i="0" dirty="0">
                <a:solidFill>
                  <a:srgbClr val="374151"/>
                </a:solidFill>
                <a:effectLst/>
              </a:rPr>
              <a:t>are neural networks that can process sequential or time-dependent data. They have a memory that allows them to remember past information and use it to influence current predictions. They are good for tasks where the order of data matters, like predicting the next word in a sentence or analysing time-series data.</a:t>
            </a:r>
            <a:br>
              <a:rPr lang="en-GB" sz="1400" b="0" i="0" dirty="0">
                <a:solidFill>
                  <a:srgbClr val="374151"/>
                </a:solidFill>
                <a:effectLst/>
              </a:rPr>
            </a:br>
            <a:endParaRPr lang="en-GB" sz="1400" b="0" i="0" dirty="0">
              <a:solidFill>
                <a:srgbClr val="374151"/>
              </a:solidFill>
              <a:effectLst/>
            </a:endParaRPr>
          </a:p>
          <a:p>
            <a:pPr marL="0" lvl="1"/>
            <a:endParaRPr lang="en-US" sz="1600" dirty="0">
              <a:solidFill>
                <a:sysClr val="windowText" lastClr="000000"/>
              </a:solidFill>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5">
            <a:extLst>
              <a:ext uri="{FF2B5EF4-FFF2-40B4-BE49-F238E27FC236}">
                <a16:creationId xmlns:a16="http://schemas.microsoft.com/office/drawing/2014/main" id="{4307F75C-C1D7-7917-64B7-47B59B9003A0}"/>
              </a:ext>
            </a:extLst>
          </p:cNvPr>
          <p:cNvSpPr/>
          <p:nvPr/>
        </p:nvSpPr>
        <p:spPr>
          <a:xfrm>
            <a:off x="6566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indent="-285750" algn="l">
              <a:buFont typeface="Arial" panose="020B0604020202020204" pitchFamily="34" charset="0"/>
              <a:buChar char="•"/>
            </a:pPr>
            <a:r>
              <a:rPr lang="en-GB" sz="1400" b="1" i="0" dirty="0">
                <a:solidFill>
                  <a:srgbClr val="374151"/>
                </a:solidFill>
                <a:effectLst/>
              </a:rPr>
              <a:t>Graph Neural Networks (GNNs</a:t>
            </a:r>
            <a:r>
              <a:rPr lang="en-GB" sz="1400" b="0" i="0" dirty="0">
                <a:solidFill>
                  <a:srgbClr val="374151"/>
                </a:solidFill>
                <a:effectLst/>
              </a:rPr>
              <a:t>): are neural networks designed to process data structured as a graph. Graphs consist of nodes connected by edges, like social networks or road networks. GNNs can capture complex relationships and dependencies between nodes in a graph. They are useful for tasks involving graphs, such as social network analysis, recommendation systems, or modelling traffic flow in road networks.</a:t>
            </a:r>
            <a:br>
              <a:rPr lang="en-GB" sz="1400" b="0" i="0" dirty="0">
                <a:solidFill>
                  <a:srgbClr val="374151"/>
                </a:solidFill>
                <a:effectLst/>
              </a:rPr>
            </a:br>
            <a:endParaRPr lang="en-GB" sz="1400" b="0" i="0" dirty="0">
              <a:solidFill>
                <a:srgbClr val="374151"/>
              </a:solidFill>
              <a:effectLst/>
            </a:endParaRPr>
          </a:p>
          <a:p>
            <a:pPr marL="285750" indent="-285750" algn="l">
              <a:buFont typeface="Arial" panose="020B0604020202020204" pitchFamily="34" charset="0"/>
              <a:buChar char="•"/>
            </a:pPr>
            <a:r>
              <a:rPr lang="en-GB" sz="1400" b="1" i="0" dirty="0">
                <a:solidFill>
                  <a:srgbClr val="374151"/>
                </a:solidFill>
                <a:effectLst/>
              </a:rPr>
              <a:t>In the given case</a:t>
            </a:r>
            <a:r>
              <a:rPr lang="en-GB" sz="1400" b="0" i="0" dirty="0">
                <a:solidFill>
                  <a:srgbClr val="374151"/>
                </a:solidFill>
                <a:effectLst/>
              </a:rPr>
              <a:t>, GNNs were used because they are specifically designed for processing graph-structured data like road networks. They can capture the connectivity structure of the roads and model how traffic flows through the network. GNNs allow for considering connections between adjacent roads, intersections, and other dependencies, which is crucial for accurately predicting travel times in such complex scenarios.</a:t>
            </a:r>
          </a:p>
        </p:txBody>
      </p:sp>
      <p:sp>
        <p:nvSpPr>
          <p:cNvPr id="11" name="Rectangle: Rounded Corners 6">
            <a:extLst>
              <a:ext uri="{FF2B5EF4-FFF2-40B4-BE49-F238E27FC236}">
                <a16:creationId xmlns:a16="http://schemas.microsoft.com/office/drawing/2014/main" id="{590B2B4E-E5A1-FCA8-045A-8BEDCF7BFF5E}"/>
              </a:ext>
            </a:extLst>
          </p:cNvPr>
          <p:cNvSpPr/>
          <p:nvPr/>
        </p:nvSpPr>
        <p:spPr>
          <a:xfrm>
            <a:off x="7259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2281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8452"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pPr algn="l"/>
            <a:r>
              <a:rPr lang="en-GB" b="0" i="0" dirty="0">
                <a:effectLst/>
                <a:latin typeface="+mn-lt"/>
              </a:rPr>
              <a:t>How Google Maps Predicts ETAs</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018A91C3-05FD-98D1-94DA-F7562F107778}"/>
              </a:ext>
            </a:extLst>
          </p:cNvPr>
          <p:cNvPicPr>
            <a:picLocks noChangeAspect="1"/>
          </p:cNvPicPr>
          <p:nvPr/>
        </p:nvPicPr>
        <p:blipFill>
          <a:blip r:embed="rId6"/>
          <a:stretch>
            <a:fillRect/>
          </a:stretch>
        </p:blipFill>
        <p:spPr>
          <a:xfrm>
            <a:off x="4687049" y="2039822"/>
            <a:ext cx="6830182" cy="3476624"/>
          </a:xfrm>
          <a:prstGeom prst="rect">
            <a:avLst/>
          </a:prstGeom>
        </p:spPr>
      </p:pic>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US" sz="1600" dirty="0">
                <a:solidFill>
                  <a:sysClr val="windowText" lastClr="000000"/>
                </a:solidFill>
                <a:latin typeface="Calibri" panose="020F0502020204030204"/>
              </a:rPr>
              <a:t>Goal: </a:t>
            </a:r>
          </a:p>
          <a:p>
            <a:pPr marL="547200" lvl="2" indent="-90000">
              <a:buFont typeface="Arial" panose="020B0604020202020204" pitchFamily="34" charset="0"/>
              <a:buChar char="•"/>
            </a:pPr>
            <a:r>
              <a:rPr lang="en-GB" sz="1600" dirty="0">
                <a:solidFill>
                  <a:sysClr val="windowText" lastClr="000000"/>
                </a:solidFill>
                <a:latin typeface="Calibri" panose="020F0502020204030204"/>
              </a:rPr>
              <a:t> Predict future traffic</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90000" lvl="1" indent="-90000">
              <a:buFont typeface="Arial" panose="020B0604020202020204" pitchFamily="34" charset="0"/>
              <a:buChar char="•"/>
            </a:pPr>
            <a:r>
              <a:rPr lang="en-GB" sz="1600" dirty="0">
                <a:solidFill>
                  <a:sysClr val="windowText" lastClr="000000"/>
                </a:solidFill>
                <a:latin typeface="Calibri" panose="020F0502020204030204"/>
              </a:rPr>
              <a:t>Limitations: </a:t>
            </a:r>
          </a:p>
          <a:p>
            <a:pPr marL="547200" lvl="2" indent="-90000">
              <a:buFont typeface="Arial" panose="020B0604020202020204" pitchFamily="34" charset="0"/>
              <a:buChar char="•"/>
            </a:pPr>
            <a:r>
              <a:rPr lang="en-GB" sz="1600" dirty="0">
                <a:solidFill>
                  <a:sysClr val="windowText" lastClr="000000"/>
                </a:solidFill>
                <a:latin typeface="Calibri" panose="020F0502020204030204"/>
              </a:rPr>
              <a:t> Combining live traffic conditions with historical traffic patterns for roads worldwide.</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90000" lvl="1" indent="-90000">
              <a:buFont typeface="Arial" panose="020B0604020202020204" pitchFamily="34" charset="0"/>
              <a:buChar char="•"/>
            </a:pPr>
            <a:r>
              <a:rPr lang="en-GB" sz="1600" dirty="0">
                <a:solidFill>
                  <a:sysClr val="windowText" lastClr="000000"/>
                </a:solidFill>
                <a:latin typeface="Calibri" panose="020F0502020204030204"/>
              </a:rPr>
              <a:t>Solution: </a:t>
            </a:r>
          </a:p>
          <a:p>
            <a:pPr marL="547200" lvl="2" indent="-90000">
              <a:buFont typeface="Arial" panose="020B0604020202020204" pitchFamily="34" charset="0"/>
              <a:buChar char="•"/>
            </a:pPr>
            <a:r>
              <a:rPr lang="en-GB" sz="1600" dirty="0">
                <a:solidFill>
                  <a:sysClr val="windowText" lastClr="000000"/>
                </a:solidFill>
                <a:latin typeface="Calibri" panose="020F0502020204030204"/>
              </a:rPr>
              <a:t> To do this at a global scale, we used a generalised machine learning architecture called Graph Neural Networks</a:t>
            </a:r>
            <a:r>
              <a:rPr lang="en-US" sz="1600" dirty="0">
                <a:solidFill>
                  <a:sysClr val="windowText" lastClr="000000"/>
                </a:solidFill>
                <a:latin typeface="Calibri" panose="020F0502020204030204"/>
              </a:rPr>
              <a:t>.</a:t>
            </a: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47676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9476"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a:xfrm>
            <a:off x="508000" y="335182"/>
            <a:ext cx="11516139" cy="1325563"/>
          </a:xfrm>
        </p:spPr>
        <p:txBody>
          <a:bodyPr vert="horz"/>
          <a:lstStyle/>
          <a:p>
            <a:pPr algn="l"/>
            <a:r>
              <a:rPr lang="en-GB" b="0" i="0" dirty="0">
                <a:effectLst/>
                <a:latin typeface="+mn-lt"/>
              </a:rPr>
              <a:t>Dividing the World’s </a:t>
            </a:r>
            <a:r>
              <a:rPr lang="en-GB" dirty="0">
                <a:latin typeface="+mn-lt"/>
              </a:rPr>
              <a:t>R</a:t>
            </a:r>
            <a:r>
              <a:rPr lang="en-GB" b="0" i="0" dirty="0">
                <a:effectLst/>
                <a:latin typeface="+mn-lt"/>
              </a:rPr>
              <a:t>oads </a:t>
            </a:r>
            <a:r>
              <a:rPr lang="en-GB" dirty="0">
                <a:latin typeface="+mn-lt"/>
              </a:rPr>
              <a:t>I</a:t>
            </a:r>
            <a:r>
              <a:rPr lang="en-GB" b="0" i="0" dirty="0">
                <a:effectLst/>
                <a:latin typeface="+mn-lt"/>
              </a:rPr>
              <a:t>nto “</a:t>
            </a:r>
            <a:r>
              <a:rPr lang="en-GB" b="0" i="0" dirty="0" err="1">
                <a:effectLst/>
                <a:latin typeface="+mn-lt"/>
              </a:rPr>
              <a:t>Supersegments</a:t>
            </a:r>
            <a:r>
              <a:rPr lang="en-GB" b="0" i="0" dirty="0">
                <a:effectLst/>
                <a:latin typeface="+mn-lt"/>
              </a:rPr>
              <a:t>”</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9EA4D89-560A-1F1B-FE37-3E77722A35CC}"/>
              </a:ext>
            </a:extLst>
          </p:cNvPr>
          <p:cNvPicPr>
            <a:picLocks noChangeAspect="1"/>
          </p:cNvPicPr>
          <p:nvPr/>
        </p:nvPicPr>
        <p:blipFill>
          <a:blip r:embed="rId7"/>
          <a:stretch>
            <a:fillRect/>
          </a:stretch>
        </p:blipFill>
        <p:spPr>
          <a:xfrm>
            <a:off x="4838693" y="2194559"/>
            <a:ext cx="6878215" cy="3707477"/>
          </a:xfrm>
          <a:prstGeom prst="rect">
            <a:avLst/>
          </a:prstGeom>
        </p:spPr>
      </p:pic>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US" sz="1600" dirty="0">
                <a:solidFill>
                  <a:sysClr val="windowText" lastClr="000000"/>
                </a:solidFill>
                <a:latin typeface="Calibri" panose="020F0502020204030204"/>
              </a:rPr>
              <a:t>Google Maps prediction System:</a:t>
            </a:r>
            <a:br>
              <a:rPr lang="en-US" sz="1600" dirty="0">
                <a:solidFill>
                  <a:sysClr val="windowText" lastClr="000000"/>
                </a:solidFill>
                <a:latin typeface="Calibri" panose="020F0502020204030204"/>
              </a:rPr>
            </a:br>
            <a:endParaRPr lang="en-US" sz="1600" dirty="0">
              <a:solidFill>
                <a:sysClr val="windowText" lastClr="000000"/>
              </a:solidFill>
              <a:latin typeface="Calibri" panose="020F0502020204030204"/>
            </a:endParaRPr>
          </a:p>
          <a:p>
            <a:pPr marL="342900" lvl="1" indent="-342900">
              <a:buFont typeface="+mj-lt"/>
              <a:buAutoNum type="arabicPeriod"/>
            </a:pPr>
            <a:r>
              <a:rPr lang="en-GB" sz="1600" dirty="0">
                <a:solidFill>
                  <a:sysClr val="windowText" lastClr="000000"/>
                </a:solidFill>
                <a:latin typeface="Calibri" panose="020F0502020204030204"/>
              </a:rPr>
              <a:t>A route analyser that processes terabytes of traffic information to construct </a:t>
            </a:r>
            <a:r>
              <a:rPr lang="en-GB" sz="1600" dirty="0" err="1">
                <a:solidFill>
                  <a:sysClr val="windowText" lastClr="000000"/>
                </a:solidFill>
                <a:latin typeface="Calibri" panose="020F0502020204030204"/>
              </a:rPr>
              <a:t>Supersegments</a:t>
            </a:r>
            <a:r>
              <a:rPr lang="en-GB" sz="1600" dirty="0">
                <a:solidFill>
                  <a:sysClr val="windowText" lastClr="000000"/>
                </a:solidFill>
                <a:latin typeface="Calibri" panose="020F0502020204030204"/>
              </a:rPr>
              <a:t>.</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342900" lvl="1" indent="-342900">
              <a:buFont typeface="+mj-lt"/>
              <a:buAutoNum type="arabicPeriod"/>
            </a:pPr>
            <a:r>
              <a:rPr lang="en-GB" sz="1600" dirty="0">
                <a:solidFill>
                  <a:sysClr val="windowText" lastClr="000000"/>
                </a:solidFill>
                <a:latin typeface="Calibri" panose="020F0502020204030204"/>
              </a:rPr>
              <a:t>A novel Graph Neural Network model, which is optimised with multiple objectives and predicts the travel time for each </a:t>
            </a:r>
            <a:r>
              <a:rPr lang="en-GB" sz="1600" dirty="0" err="1">
                <a:solidFill>
                  <a:sysClr val="windowText" lastClr="000000"/>
                </a:solidFill>
                <a:latin typeface="Calibri" panose="020F0502020204030204"/>
              </a:rPr>
              <a:t>Supersegment</a:t>
            </a:r>
            <a:r>
              <a:rPr lang="en-GB" sz="1600" dirty="0">
                <a:solidFill>
                  <a:sysClr val="windowText" lastClr="000000"/>
                </a:solidFill>
                <a:latin typeface="Calibri" panose="020F0502020204030204"/>
              </a:rPr>
              <a:t>.</a:t>
            </a:r>
            <a:endParaRPr lang="en-US" sz="1600" dirty="0">
              <a:solidFill>
                <a:sysClr val="windowText" lastClr="000000"/>
              </a:solidFill>
              <a:latin typeface="Calibri" panose="020F0502020204030204"/>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29420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0500"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a:xfrm>
            <a:off x="951671" y="322265"/>
            <a:ext cx="10288657" cy="1325563"/>
          </a:xfrm>
        </p:spPr>
        <p:txBody>
          <a:bodyPr vert="horz">
            <a:normAutofit/>
          </a:bodyPr>
          <a:lstStyle/>
          <a:p>
            <a:pPr marL="457200" lvl="2" indent="-342900" algn="ctr" rtl="0"/>
            <a:r>
              <a:rPr lang="en-GB" sz="2400" kern="1200" dirty="0">
                <a:latin typeface="Calibri" panose="020F0502020204030204"/>
                <a:ea typeface="+mn-ea"/>
                <a:cs typeface="+mn-cs"/>
              </a:rPr>
              <a:t>How do we represent dynamically sized examples of connected segments with arbitrary accuracy in such a way that a single model can achieve success?</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GB" sz="1600" dirty="0">
                <a:solidFill>
                  <a:sysClr val="windowText" lastClr="000000"/>
                </a:solidFill>
                <a:latin typeface="Calibri" panose="020F0502020204030204"/>
              </a:rPr>
              <a:t>Approach:</a:t>
            </a:r>
          </a:p>
          <a:p>
            <a:pPr marL="800100" lvl="2" indent="-342900">
              <a:buFont typeface="+mj-lt"/>
              <a:buAutoNum type="arabicPeriod"/>
            </a:pPr>
            <a:r>
              <a:rPr lang="en-GB" sz="1600" dirty="0">
                <a:solidFill>
                  <a:sysClr val="windowText" lastClr="000000"/>
                </a:solidFill>
                <a:latin typeface="Calibri" panose="020F0502020204030204"/>
              </a:rPr>
              <a:t>Train a single fully connected neural network model for every </a:t>
            </a:r>
            <a:r>
              <a:rPr lang="en-GB" sz="1600" dirty="0" err="1">
                <a:solidFill>
                  <a:sysClr val="windowText" lastClr="000000"/>
                </a:solidFill>
                <a:latin typeface="Calibri" panose="020F0502020204030204"/>
              </a:rPr>
              <a:t>Supersegment</a:t>
            </a:r>
            <a:r>
              <a:rPr lang="en-GB" sz="1600" dirty="0">
                <a:solidFill>
                  <a:sysClr val="windowText" lastClr="000000"/>
                </a:solidFill>
                <a:latin typeface="Calibri" panose="020F0502020204030204"/>
              </a:rPr>
              <a:t>.</a:t>
            </a:r>
          </a:p>
          <a:p>
            <a:pPr marL="800100" lvl="2" indent="-342900">
              <a:buFont typeface="+mj-lt"/>
              <a:buAutoNum type="arabicPeriod"/>
            </a:pPr>
            <a:r>
              <a:rPr lang="en-GB" sz="1600" dirty="0">
                <a:solidFill>
                  <a:sysClr val="windowText" lastClr="000000"/>
                </a:solidFill>
                <a:latin typeface="Calibri" panose="020F0502020204030204"/>
              </a:rPr>
              <a:t>Recurrent Neural Networks (RNNs)</a:t>
            </a:r>
          </a:p>
          <a:p>
            <a:pPr marL="800100" lvl="2" indent="-342900">
              <a:buFont typeface="+mj-lt"/>
              <a:buAutoNum type="arabicPeriod"/>
            </a:pPr>
            <a:r>
              <a:rPr lang="en-GB" sz="1600" dirty="0">
                <a:solidFill>
                  <a:sysClr val="windowText" lastClr="000000"/>
                </a:solidFill>
                <a:latin typeface="Calibri" panose="020F0502020204030204"/>
              </a:rPr>
              <a:t>Graph Neural Networks</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342900" lvl="1" indent="-342900">
              <a:buFont typeface="Arial" panose="020B0604020202020204" pitchFamily="34" charset="0"/>
              <a:buChar char="•"/>
            </a:pPr>
            <a:r>
              <a:rPr lang="en-GB" sz="1600" dirty="0">
                <a:solidFill>
                  <a:sysClr val="windowText" lastClr="000000"/>
                </a:solidFill>
                <a:latin typeface="Calibri" panose="020F0502020204030204"/>
              </a:rPr>
              <a:t>Solution:</a:t>
            </a:r>
          </a:p>
          <a:p>
            <a:pPr marL="800100" lvl="2" indent="-342900">
              <a:buFont typeface="Arial" panose="020B0604020202020204" pitchFamily="34" charset="0"/>
              <a:buChar char="•"/>
            </a:pPr>
            <a:r>
              <a:rPr lang="en-GB" sz="1600" dirty="0">
                <a:solidFill>
                  <a:sysClr val="windowText" lastClr="000000"/>
                </a:solidFill>
                <a:latin typeface="Calibri" panose="020F0502020204030204"/>
              </a:rPr>
              <a:t>Since the interest was in how cars flow through a network of roads, and Graph Neural Networks can model network dynamics and information propagation.</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342900" lvl="1" indent="-342900">
              <a:buFont typeface="Arial" panose="020B0604020202020204" pitchFamily="34" charset="0"/>
              <a:buChar char="•"/>
            </a:pPr>
            <a:r>
              <a:rPr lang="en-GB" sz="1600" dirty="0">
                <a:solidFill>
                  <a:sysClr val="windowText" lastClr="000000"/>
                </a:solidFill>
                <a:latin typeface="Calibri" panose="020F0502020204030204"/>
              </a:rPr>
              <a:t>Result: generalising the concept of “proximity”, allowing us to have arbitrarily complex connections to handle not only traffic ahead or behind us, but also along adjacent and intersecting roads.</a:t>
            </a:r>
            <a:endParaRPr lang="en-US" sz="1600" dirty="0">
              <a:solidFill>
                <a:sysClr val="windowText" lastClr="000000"/>
              </a:solidFill>
              <a:latin typeface="Calibri" panose="020F0502020204030204"/>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2">
            <a:extLst>
              <a:ext uri="{FF2B5EF4-FFF2-40B4-BE49-F238E27FC236}">
                <a16:creationId xmlns:a16="http://schemas.microsoft.com/office/drawing/2014/main" id="{69A45563-C7CA-5696-A384-F8792B03DE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16422" y="2169623"/>
            <a:ext cx="5837378" cy="328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717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1524"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pPr algn="l"/>
            <a:r>
              <a:rPr lang="en-GB" b="0" i="0" dirty="0">
                <a:effectLst/>
                <a:latin typeface="Calibri" panose="020F0502020204030204" pitchFamily="34" charset="0"/>
                <a:cs typeface="Calibri" panose="020F0502020204030204" pitchFamily="34" charset="0"/>
              </a:rPr>
              <a:t>From </a:t>
            </a:r>
            <a:r>
              <a:rPr lang="en-GB" dirty="0">
                <a:latin typeface="Calibri" panose="020F0502020204030204" pitchFamily="34" charset="0"/>
                <a:cs typeface="Calibri" panose="020F0502020204030204" pitchFamily="34" charset="0"/>
              </a:rPr>
              <a:t>B</a:t>
            </a:r>
            <a:r>
              <a:rPr lang="en-GB" b="0" i="0" dirty="0">
                <a:effectLst/>
                <a:latin typeface="Calibri" panose="020F0502020204030204" pitchFamily="34" charset="0"/>
                <a:cs typeface="Calibri" panose="020F0502020204030204" pitchFamily="34" charset="0"/>
              </a:rPr>
              <a:t>asic </a:t>
            </a:r>
            <a:r>
              <a:rPr lang="en-GB" dirty="0">
                <a:latin typeface="Calibri" panose="020F0502020204030204" pitchFamily="34" charset="0"/>
                <a:cs typeface="Calibri" panose="020F0502020204030204" pitchFamily="34" charset="0"/>
              </a:rPr>
              <a:t>R</a:t>
            </a:r>
            <a:r>
              <a:rPr lang="en-GB" b="0" i="0" dirty="0">
                <a:effectLst/>
                <a:latin typeface="Calibri" panose="020F0502020204030204" pitchFamily="34" charset="0"/>
                <a:cs typeface="Calibri" panose="020F0502020204030204" pitchFamily="34" charset="0"/>
              </a:rPr>
              <a:t>esearch to Production-Ready </a:t>
            </a:r>
            <a:r>
              <a:rPr lang="en-GB" dirty="0">
                <a:latin typeface="Calibri" panose="020F0502020204030204" pitchFamily="34" charset="0"/>
                <a:cs typeface="Calibri" panose="020F0502020204030204" pitchFamily="34" charset="0"/>
              </a:rPr>
              <a:t>M</a:t>
            </a:r>
            <a:r>
              <a:rPr lang="en-GB" b="0" i="0" dirty="0">
                <a:effectLst/>
                <a:latin typeface="Calibri" panose="020F0502020204030204" pitchFamily="34" charset="0"/>
                <a:cs typeface="Calibri" panose="020F0502020204030204" pitchFamily="34" charset="0"/>
              </a:rPr>
              <a:t>achine </a:t>
            </a:r>
            <a:r>
              <a:rPr lang="en-GB" dirty="0">
                <a:latin typeface="Calibri" panose="020F0502020204030204" pitchFamily="34" charset="0"/>
                <a:cs typeface="Calibri" panose="020F0502020204030204" pitchFamily="34" charset="0"/>
              </a:rPr>
              <a:t>L</a:t>
            </a:r>
            <a:r>
              <a:rPr lang="en-GB" b="0" i="0" dirty="0">
                <a:effectLst/>
                <a:latin typeface="Calibri" panose="020F0502020204030204" pitchFamily="34" charset="0"/>
                <a:cs typeface="Calibri" panose="020F0502020204030204" pitchFamily="34" charset="0"/>
              </a:rPr>
              <a:t>earning </a:t>
            </a:r>
            <a:r>
              <a:rPr lang="en-GB" dirty="0">
                <a:latin typeface="Calibri" panose="020F0502020204030204" pitchFamily="34" charset="0"/>
                <a:cs typeface="Calibri" panose="020F0502020204030204" pitchFamily="34" charset="0"/>
              </a:rPr>
              <a:t>M</a:t>
            </a:r>
            <a:r>
              <a:rPr lang="en-GB" b="0" i="0" dirty="0">
                <a:effectLst/>
                <a:latin typeface="Calibri" panose="020F0502020204030204" pitchFamily="34" charset="0"/>
                <a:cs typeface="Calibri" panose="020F0502020204030204" pitchFamily="34" charset="0"/>
              </a:rPr>
              <a:t>odels</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lvl="1" indent="-285750">
              <a:buFont typeface="Arial" panose="020B0604020202020204" pitchFamily="34" charset="0"/>
              <a:buChar char="•"/>
            </a:pPr>
            <a:r>
              <a:rPr lang="en-GB" sz="1600" dirty="0">
                <a:solidFill>
                  <a:sysClr val="windowText" lastClr="000000"/>
                </a:solidFill>
                <a:latin typeface="Calibri" panose="020F0502020204030204"/>
              </a:rPr>
              <a:t>We discovered that Graph Neural Networks are particularly sensitive to changes in the training curriculum - the primary cause of this instability being the large variability in graph structures used during training.</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285750" lvl="1" indent="-285750">
              <a:buFont typeface="Arial" panose="020B0604020202020204" pitchFamily="34" charset="0"/>
              <a:buChar char="•"/>
            </a:pPr>
            <a:r>
              <a:rPr lang="en-GB" sz="1600" dirty="0">
                <a:solidFill>
                  <a:sysClr val="windowText" lastClr="000000"/>
                </a:solidFill>
                <a:latin typeface="Calibri" panose="020F0502020204030204"/>
              </a:rPr>
              <a:t>Researchers often reduce the learning rate of their models over time, as there is a </a:t>
            </a:r>
            <a:r>
              <a:rPr lang="en-GB" sz="1600" dirty="0" err="1">
                <a:solidFill>
                  <a:sysClr val="windowText" lastClr="000000"/>
                </a:solidFill>
                <a:latin typeface="Calibri" panose="020F0502020204030204"/>
              </a:rPr>
              <a:t>tradeoff</a:t>
            </a:r>
            <a:r>
              <a:rPr lang="en-GB" sz="1600" dirty="0">
                <a:solidFill>
                  <a:sysClr val="windowText" lastClr="000000"/>
                </a:solidFill>
                <a:latin typeface="Calibri" panose="020F0502020204030204"/>
              </a:rPr>
              <a:t> between learning new things, and forgetting important features already learned</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285750" lvl="1" indent="-285750">
              <a:buFont typeface="Arial" panose="020B0604020202020204" pitchFamily="34" charset="0"/>
              <a:buChar char="•"/>
            </a:pPr>
            <a:r>
              <a:rPr lang="en-GB" sz="1600" dirty="0">
                <a:solidFill>
                  <a:sysClr val="windowText" lastClr="000000"/>
                </a:solidFill>
                <a:latin typeface="Calibri" panose="020F0502020204030204"/>
              </a:rPr>
              <a:t>the most successful approach to this problem was using </a:t>
            </a:r>
            <a:r>
              <a:rPr lang="en-GB" sz="1600" dirty="0" err="1">
                <a:solidFill>
                  <a:sysClr val="windowText" lastClr="000000"/>
                </a:solidFill>
                <a:latin typeface="Calibri" panose="020F0502020204030204"/>
              </a:rPr>
              <a:t>MetaGradients</a:t>
            </a:r>
            <a:r>
              <a:rPr lang="en-GB" sz="1600" dirty="0">
                <a:solidFill>
                  <a:sysClr val="windowText" lastClr="000000"/>
                </a:solidFill>
                <a:latin typeface="Calibri" panose="020F0502020204030204"/>
              </a:rPr>
              <a:t> (gradients of gradients) to dynamically adapt the learning rate during training. </a:t>
            </a:r>
            <a:endParaRPr lang="en-US" sz="1600" dirty="0">
              <a:solidFill>
                <a:sysClr val="windowText" lastClr="000000"/>
              </a:solidFill>
              <a:latin typeface="Calibri" panose="020F0502020204030204"/>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2">
            <a:extLst>
              <a:ext uri="{FF2B5EF4-FFF2-40B4-BE49-F238E27FC236}">
                <a16:creationId xmlns:a16="http://schemas.microsoft.com/office/drawing/2014/main" id="{41531974-D44F-FC86-FF31-9370CD7B69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20640" y="2597994"/>
            <a:ext cx="6646520" cy="27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951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22548"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pPr algn="l"/>
            <a:r>
              <a:rPr lang="en-GB" b="0" i="0" dirty="0">
                <a:effectLst/>
                <a:latin typeface="Calibri" panose="020F0502020204030204" pitchFamily="34" charset="0"/>
                <a:cs typeface="Calibri" panose="020F0502020204030204" pitchFamily="34" charset="0"/>
              </a:rPr>
              <a:t>Making Models </a:t>
            </a:r>
            <a:r>
              <a:rPr lang="en-GB" dirty="0">
                <a:latin typeface="Calibri" panose="020F0502020204030204" pitchFamily="34" charset="0"/>
                <a:cs typeface="Calibri" panose="020F0502020204030204" pitchFamily="34" charset="0"/>
              </a:rPr>
              <a:t>G</a:t>
            </a:r>
            <a:r>
              <a:rPr lang="en-GB" b="0" i="0" dirty="0">
                <a:effectLst/>
                <a:latin typeface="Calibri" panose="020F0502020204030204" pitchFamily="34" charset="0"/>
                <a:cs typeface="Calibri" panose="020F0502020204030204" pitchFamily="34" charset="0"/>
              </a:rPr>
              <a:t>eneralise </a:t>
            </a:r>
            <a:r>
              <a:rPr lang="en-GB" dirty="0">
                <a:latin typeface="Calibri" panose="020F0502020204030204" pitchFamily="34" charset="0"/>
                <a:cs typeface="Calibri" panose="020F0502020204030204" pitchFamily="34" charset="0"/>
              </a:rPr>
              <a:t>T</a:t>
            </a:r>
            <a:r>
              <a:rPr lang="en-GB" b="0" i="0" dirty="0">
                <a:effectLst/>
                <a:latin typeface="Calibri" panose="020F0502020204030204" pitchFamily="34" charset="0"/>
                <a:cs typeface="Calibri" panose="020F0502020204030204" pitchFamily="34" charset="0"/>
              </a:rPr>
              <a:t>hrough </a:t>
            </a:r>
            <a:r>
              <a:rPr lang="en-GB" dirty="0">
                <a:latin typeface="Calibri" panose="020F0502020204030204" pitchFamily="34" charset="0"/>
                <a:cs typeface="Calibri" panose="020F0502020204030204" pitchFamily="34" charset="0"/>
              </a:rPr>
              <a:t>C</a:t>
            </a:r>
            <a:r>
              <a:rPr lang="en-GB" b="0" i="0" dirty="0">
                <a:effectLst/>
                <a:latin typeface="Calibri" panose="020F0502020204030204" pitchFamily="34" charset="0"/>
                <a:cs typeface="Calibri" panose="020F0502020204030204" pitchFamily="34" charset="0"/>
              </a:rPr>
              <a:t>ustomized </a:t>
            </a:r>
            <a:r>
              <a:rPr lang="en-GB" dirty="0">
                <a:latin typeface="Calibri" panose="020F0502020204030204" pitchFamily="34" charset="0"/>
                <a:cs typeface="Calibri" panose="020F0502020204030204" pitchFamily="34" charset="0"/>
              </a:rPr>
              <a:t>L</a:t>
            </a:r>
            <a:r>
              <a:rPr lang="en-GB" b="0" i="0" dirty="0">
                <a:effectLst/>
                <a:latin typeface="Calibri" panose="020F0502020204030204" pitchFamily="34" charset="0"/>
                <a:cs typeface="Calibri" panose="020F0502020204030204" pitchFamily="34" charset="0"/>
              </a:rPr>
              <a:t>oss </a:t>
            </a:r>
            <a:r>
              <a:rPr lang="en-GB" dirty="0">
                <a:latin typeface="Calibri" panose="020F0502020204030204" pitchFamily="34" charset="0"/>
                <a:cs typeface="Calibri" panose="020F0502020204030204" pitchFamily="34" charset="0"/>
              </a:rPr>
              <a:t>F</a:t>
            </a:r>
            <a:r>
              <a:rPr lang="en-GB" b="0" i="0" dirty="0">
                <a:effectLst/>
                <a:latin typeface="Calibri" panose="020F0502020204030204" pitchFamily="34" charset="0"/>
                <a:cs typeface="Calibri" panose="020F0502020204030204" pitchFamily="34" charset="0"/>
              </a:rPr>
              <a:t>unctions</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lvl="1" indent="-285750">
              <a:buFont typeface="Arial" panose="020B0604020202020204" pitchFamily="34" charset="0"/>
              <a:buChar char="•"/>
            </a:pPr>
            <a:r>
              <a:rPr lang="en-GB" sz="1600" dirty="0">
                <a:solidFill>
                  <a:sysClr val="windowText" lastClr="000000"/>
                </a:solidFill>
                <a:latin typeface="Calibri" panose="020F0502020204030204"/>
              </a:rPr>
              <a:t> Using a linear combination of multiple loss functions (weighted appropriately) greatly increased the ability of the model to generalise. </a:t>
            </a:r>
          </a:p>
          <a:p>
            <a:pPr marL="285750" lvl="1" indent="-285750">
              <a:buFont typeface="Arial" panose="020B0604020202020204" pitchFamily="34" charset="0"/>
              <a:buChar char="•"/>
            </a:pPr>
            <a:endParaRPr lang="en-GB" sz="1600" dirty="0">
              <a:solidFill>
                <a:sysClr val="windowText" lastClr="000000"/>
              </a:solidFill>
              <a:latin typeface="Calibri" panose="020F0502020204030204"/>
            </a:endParaRPr>
          </a:p>
          <a:p>
            <a:pPr marL="285750" lvl="1" indent="-285750">
              <a:buFont typeface="Arial" panose="020B0604020202020204" pitchFamily="34" charset="0"/>
              <a:buChar char="•"/>
            </a:pPr>
            <a:r>
              <a:rPr lang="en-GB" sz="1600" dirty="0">
                <a:solidFill>
                  <a:sysClr val="windowText" lastClr="000000"/>
                </a:solidFill>
                <a:latin typeface="Calibri" panose="020F0502020204030204"/>
              </a:rPr>
              <a:t> We formulated a multi-loss objective making use of a regularising factor on the model weights, L_2 and L_1 losses on the global traversal times</a:t>
            </a:r>
            <a:br>
              <a:rPr lang="en-GB" sz="1600" dirty="0">
                <a:solidFill>
                  <a:sysClr val="windowText" lastClr="000000"/>
                </a:solidFill>
                <a:latin typeface="Calibri" panose="020F0502020204030204"/>
              </a:rPr>
            </a:br>
            <a:endParaRPr lang="en-GB" sz="1600" dirty="0">
              <a:solidFill>
                <a:sysClr val="windowText" lastClr="000000"/>
              </a:solidFill>
              <a:latin typeface="Calibri" panose="020F0502020204030204"/>
            </a:endParaRPr>
          </a:p>
          <a:p>
            <a:pPr marL="285750" lvl="1" indent="-285750">
              <a:buFont typeface="Arial" panose="020B0604020202020204" pitchFamily="34" charset="0"/>
              <a:buChar char="•"/>
            </a:pPr>
            <a:r>
              <a:rPr lang="en-GB" sz="1600" dirty="0">
                <a:solidFill>
                  <a:sysClr val="windowText" lastClr="000000"/>
                </a:solidFill>
                <a:latin typeface="Calibri" panose="020F0502020204030204"/>
              </a:rPr>
              <a:t> Result: avoided Overfitting</a:t>
            </a:r>
            <a:br>
              <a:rPr lang="en-GB" sz="1600" b="0" i="0" dirty="0">
                <a:solidFill>
                  <a:srgbClr val="123693"/>
                </a:solidFill>
                <a:effectLst/>
                <a:latin typeface="DM Sans" pitchFamily="2" charset="77"/>
              </a:rPr>
            </a:br>
            <a:endParaRPr lang="en-US" sz="1600" dirty="0">
              <a:solidFill>
                <a:sysClr val="windowText" lastClr="000000"/>
              </a:solidFill>
              <a:latin typeface="Calibri" panose="020F0502020204030204"/>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Picture 2">
            <a:extLst>
              <a:ext uri="{FF2B5EF4-FFF2-40B4-BE49-F238E27FC236}">
                <a16:creationId xmlns:a16="http://schemas.microsoft.com/office/drawing/2014/main" id="{520A2057-7EA0-53F1-12A5-C268EFAFA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0640" y="2597994"/>
            <a:ext cx="6646520" cy="27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66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tx1"/>
                </a:solidFill>
              </a:rPr>
              <a:t>Python: Code &amp; Analysis</a:t>
            </a:r>
            <a:endParaRPr lang="en-US" dirty="0">
              <a:solidFill>
                <a:schemeClr val="tx1"/>
              </a:solidFill>
            </a:endParaRP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6883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rPr>
              <a:t>Python: Code &amp; Analysis</a:t>
            </a:r>
            <a:endParaRPr lang="en-US" dirty="0">
              <a:solidFill>
                <a:schemeClr val="bg2">
                  <a:lumMod val="50000"/>
                </a:schemeClr>
              </a:solidFill>
            </a:endParaRP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B27B7EE-CB99-6D4D-B063-25D8F95D316B}"/>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0" name="Rectangle 19">
            <a:extLst>
              <a:ext uri="{FF2B5EF4-FFF2-40B4-BE49-F238E27FC236}">
                <a16:creationId xmlns:a16="http://schemas.microsoft.com/office/drawing/2014/main" id="{1CAB98C4-3A32-314D-B918-F3AB5EDA148A}"/>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21" name="Rectangle 20">
            <a:extLst>
              <a:ext uri="{FF2B5EF4-FFF2-40B4-BE49-F238E27FC236}">
                <a16:creationId xmlns:a16="http://schemas.microsoft.com/office/drawing/2014/main" id="{6F85B2ED-CF66-8247-8CEA-FA0ADB21B5F7}"/>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22" name="Rectangle 21">
            <a:extLst>
              <a:ext uri="{FF2B5EF4-FFF2-40B4-BE49-F238E27FC236}">
                <a16:creationId xmlns:a16="http://schemas.microsoft.com/office/drawing/2014/main" id="{2B780502-52DF-E04C-9704-BDFC4A7384C1}"/>
              </a:ext>
            </a:extLst>
          </p:cNvPr>
          <p:cNvSpPr/>
          <p:nvPr/>
        </p:nvSpPr>
        <p:spPr>
          <a:xfrm>
            <a:off x="905525" y="321420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4" name="Rectangle 23">
            <a:extLst>
              <a:ext uri="{FF2B5EF4-FFF2-40B4-BE49-F238E27FC236}">
                <a16:creationId xmlns:a16="http://schemas.microsoft.com/office/drawing/2014/main" id="{22EA2C37-5DA4-A245-802E-406A8A825928}"/>
              </a:ext>
            </a:extLst>
          </p:cNvPr>
          <p:cNvSpPr/>
          <p:nvPr/>
        </p:nvSpPr>
        <p:spPr>
          <a:xfrm>
            <a:off x="905524" y="388476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7" name="Rectangle 26">
            <a:extLst>
              <a:ext uri="{FF2B5EF4-FFF2-40B4-BE49-F238E27FC236}">
                <a16:creationId xmlns:a16="http://schemas.microsoft.com/office/drawing/2014/main" id="{55241191-BA67-3047-95DD-CBB73D5CABF8}"/>
              </a:ext>
            </a:extLst>
          </p:cNvPr>
          <p:cNvSpPr/>
          <p:nvPr/>
        </p:nvSpPr>
        <p:spPr>
          <a:xfrm>
            <a:off x="905524" y="455532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0" name="Rectangle 29">
            <a:extLst>
              <a:ext uri="{FF2B5EF4-FFF2-40B4-BE49-F238E27FC236}">
                <a16:creationId xmlns:a16="http://schemas.microsoft.com/office/drawing/2014/main" id="{A66C30CF-8228-E242-B234-34F4BE1F9EFF}"/>
              </a:ext>
            </a:extLst>
          </p:cNvPr>
          <p:cNvSpPr/>
          <p:nvPr/>
        </p:nvSpPr>
        <p:spPr>
          <a:xfrm>
            <a:off x="905523" y="5208959"/>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Tree>
    <p:extLst>
      <p:ext uri="{BB962C8B-B14F-4D97-AF65-F5344CB8AC3E}">
        <p14:creationId xmlns:p14="http://schemas.microsoft.com/office/powerpoint/2010/main" val="3360895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79EDC77-E113-D52E-83AB-21FC57A9C430}"/>
              </a:ext>
            </a:extLst>
          </p:cNvPr>
          <p:cNvSpPr/>
          <p:nvPr/>
        </p:nvSpPr>
        <p:spPr>
          <a:xfrm>
            <a:off x="508000" y="1666079"/>
            <a:ext cx="5216408" cy="3569292"/>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GB" sz="1600" dirty="0">
                <a:solidFill>
                  <a:sysClr val="windowText" lastClr="000000"/>
                </a:solidFill>
                <a:latin typeface="Calibri" panose="020F0502020204030204"/>
              </a:rPr>
              <a:t>Graphs find application in many areas, e.g.:</a:t>
            </a:r>
          </a:p>
          <a:p>
            <a:pPr marL="180975" lvl="2" indent="-90000">
              <a:buFont typeface="Calibri" panose="020F0502020204030204" pitchFamily="34" charset="0"/>
              <a:buChar char="­"/>
            </a:pPr>
            <a:r>
              <a:rPr lang="en-GB" sz="1600" dirty="0">
                <a:solidFill>
                  <a:sysClr val="windowText" lastClr="000000"/>
                </a:solidFill>
                <a:latin typeface="Calibri" panose="020F0502020204030204"/>
              </a:rPr>
              <a:t>Social Networks </a:t>
            </a:r>
          </a:p>
          <a:p>
            <a:pPr marL="180975" lvl="2" indent="-90000">
              <a:buFont typeface="Calibri" panose="020F0502020204030204" pitchFamily="34" charset="0"/>
              <a:buChar char="­"/>
            </a:pPr>
            <a:r>
              <a:rPr lang="en-GB" sz="1600" dirty="0">
                <a:solidFill>
                  <a:sysClr val="windowText" lastClr="000000"/>
                </a:solidFill>
                <a:latin typeface="Calibri" panose="020F0502020204030204"/>
              </a:rPr>
              <a:t>Transportation networks</a:t>
            </a:r>
          </a:p>
          <a:p>
            <a:pPr marL="180975" lvl="2" indent="-90000">
              <a:buFont typeface="Calibri" panose="020F0502020204030204" pitchFamily="34" charset="0"/>
              <a:buChar char="­"/>
            </a:pPr>
            <a:r>
              <a:rPr lang="en-GB" sz="1600" dirty="0">
                <a:solidFill>
                  <a:sysClr val="windowText" lastClr="000000"/>
                </a:solidFill>
                <a:latin typeface="Calibri" panose="020F0502020204030204"/>
              </a:rPr>
              <a:t>Others </a:t>
            </a:r>
          </a:p>
          <a:p>
            <a:pPr marL="90000" marR="0" lvl="1" indent="-9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a:p>
            <a:pPr marL="90000" marR="0" lvl="1" indent="-90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For example: In social networks, nodes may represent users and their labels describe their profile</a:t>
            </a:r>
            <a:endParaRPr lang="en-GB" sz="1600" dirty="0">
              <a:solidFill>
                <a:sysClr val="windowText" lastClr="000000"/>
              </a:solidFill>
              <a:latin typeface="Calibri" panose="020F0502020204030204"/>
            </a:endParaRPr>
          </a:p>
          <a:p>
            <a:pPr marL="0" lvl="1"/>
            <a:endParaRPr lang="en-GB" sz="1000" dirty="0">
              <a:solidFill>
                <a:sysClr val="windowText" lastClr="000000"/>
              </a:solidFill>
              <a:latin typeface="Calibri" panose="020F0502020204030204"/>
            </a:endParaRPr>
          </a:p>
          <a:p>
            <a:pPr marL="90000" lvl="1" indent="-90000">
              <a:buFont typeface="Arial" panose="020B0604020202020204" pitchFamily="34" charset="0"/>
              <a:buChar char="•"/>
            </a:pPr>
            <a:r>
              <a:rPr lang="en-GB" sz="1600" dirty="0">
                <a:solidFill>
                  <a:sysClr val="windowText" lastClr="000000"/>
                </a:solidFill>
                <a:latin typeface="Calibri" panose="020F0502020204030204"/>
              </a:rPr>
              <a:t>Grouping or partitioning nodes in a graph into clusters or communities based on structural properties and similarities</a:t>
            </a:r>
            <a:endParaRPr lang="en-GB" sz="1000" dirty="0">
              <a:solidFill>
                <a:sysClr val="windowText" lastClr="000000"/>
              </a:solidFill>
              <a:latin typeface="Calibri" panose="020F0502020204030204"/>
            </a:endParaRPr>
          </a:p>
          <a:p>
            <a:pPr marL="90000" lvl="1" indent="-90000">
              <a:buFont typeface="Arial" panose="020B0604020202020204" pitchFamily="34" charset="0"/>
              <a:buChar char="•"/>
            </a:pPr>
            <a:endParaRPr lang="en-GB" sz="1000" dirty="0">
              <a:solidFill>
                <a:sysClr val="windowText" lastClr="000000"/>
              </a:solidFill>
              <a:latin typeface="Calibri" panose="020F0502020204030204"/>
            </a:endParaRPr>
          </a:p>
          <a:p>
            <a:pPr marL="90000" lvl="1" indent="-90000">
              <a:buFont typeface="Arial" panose="020B0604020202020204" pitchFamily="34" charset="0"/>
              <a:buChar char="•"/>
            </a:pPr>
            <a:r>
              <a:rPr lang="en-GB" sz="1600" dirty="0">
                <a:solidFill>
                  <a:sysClr val="windowText" lastClr="000000"/>
                </a:solidFill>
                <a:latin typeface="Calibri" panose="020F0502020204030204"/>
              </a:rPr>
              <a:t>Clustering can be the basis for social studies or user recommendations</a:t>
            </a:r>
          </a:p>
        </p:txBody>
      </p:sp>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4117" name="think-cell Slide" r:id="rId5" imgW="7772400" imgH="10058400" progId="TCLayout.ActiveDocument.1">
                  <p:embed/>
                </p:oleObj>
              </mc:Choice>
              <mc:Fallback>
                <p:oleObj name="think-cell Slide" r:id="rId5"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r>
              <a:rPr lang="en-US" dirty="0">
                <a:solidFill>
                  <a:schemeClr val="tx1"/>
                </a:solidFill>
              </a:rPr>
              <a:t>Introduction &amp; Topic Motivation</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Foliennummernplatzhalter 1">
            <a:extLst>
              <a:ext uri="{FF2B5EF4-FFF2-40B4-BE49-F238E27FC236}">
                <a16:creationId xmlns:a16="http://schemas.microsoft.com/office/drawing/2014/main" id="{EDD6CFEE-8CDA-14A4-EDF9-D337380C19BE}"/>
              </a:ext>
            </a:extLst>
          </p:cNvPr>
          <p:cNvSpPr txBox="1">
            <a:spLocks/>
          </p:cNvSpPr>
          <p:nvPr/>
        </p:nvSpPr>
        <p:spPr>
          <a:xfrm>
            <a:off x="8610600" y="6356351"/>
            <a:ext cx="2743200" cy="365125"/>
          </a:xfrm>
          <a:prstGeom prst="rect">
            <a:avLst/>
          </a:prstGeom>
        </p:spPr>
        <p:txBody>
          <a:bodyPr vert="horz" lIns="91440" tIns="45720" rIns="91440" bIns="45720" rtlCol="0" anchor="ctr"/>
          <a:lstStyle>
            <a:defPPr>
              <a:defRPr lang="en-DE"/>
            </a:defPPr>
            <a:lvl1pPr marL="0" algn="l" defTabSz="914400" rtl="0" eaLnBrk="1" latinLnBrk="0" hangingPunct="1">
              <a:defRPr sz="16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1219170">
              <a:defRPr/>
            </a:pPr>
            <a:fld id="{A40FEFB1-F06F-A54E-A08F-9A79D17F305D}" type="slidenum">
              <a:rPr lang="de-DE" smtClean="0">
                <a:solidFill>
                  <a:prstClr val="black">
                    <a:tint val="75000"/>
                  </a:prstClr>
                </a:solidFill>
                <a:latin typeface="Calibri" panose="020F0502020204030204"/>
              </a:rPr>
              <a:pPr algn="r" defTabSz="1219170">
                <a:defRPr/>
              </a:pPr>
              <a:t>4</a:t>
            </a:fld>
            <a:endParaRPr lang="de-DE">
              <a:solidFill>
                <a:prstClr val="black">
                  <a:tint val="75000"/>
                </a:prstClr>
              </a:solidFill>
              <a:latin typeface="Calibri" panose="020F0502020204030204"/>
            </a:endParaRPr>
          </a:p>
        </p:txBody>
      </p:sp>
      <p:sp>
        <p:nvSpPr>
          <p:cNvPr id="163" name="Rectangle: Rounded Corners 162">
            <a:extLst>
              <a:ext uri="{FF2B5EF4-FFF2-40B4-BE49-F238E27FC236}">
                <a16:creationId xmlns:a16="http://schemas.microsoft.com/office/drawing/2014/main" id="{DD7D8841-3319-9AAC-C896-692EEAF78D35}"/>
              </a:ext>
            </a:extLst>
          </p:cNvPr>
          <p:cNvSpPr/>
          <p:nvPr/>
        </p:nvSpPr>
        <p:spPr>
          <a:xfrm>
            <a:off x="1300087" y="1560739"/>
            <a:ext cx="3632235"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Node Clustering </a:t>
            </a:r>
          </a:p>
        </p:txBody>
      </p:sp>
      <p:sp>
        <p:nvSpPr>
          <p:cNvPr id="15" name="Arrow: Striped Right 14">
            <a:extLst>
              <a:ext uri="{FF2B5EF4-FFF2-40B4-BE49-F238E27FC236}">
                <a16:creationId xmlns:a16="http://schemas.microsoft.com/office/drawing/2014/main" id="{586F8515-92A7-4008-ED45-E92AA96C45F9}"/>
              </a:ext>
            </a:extLst>
          </p:cNvPr>
          <p:cNvSpPr/>
          <p:nvPr/>
        </p:nvSpPr>
        <p:spPr>
          <a:xfrm rot="5400000">
            <a:off x="2938674" y="5253791"/>
            <a:ext cx="355062" cy="484632"/>
          </a:xfrm>
          <a:prstGeom prst="stripedRightArrow">
            <a:avLst>
              <a:gd name="adj1" fmla="val 50000"/>
              <a:gd name="adj2" fmla="val 50000"/>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tangle: Rounded Corners 17">
            <a:extLst>
              <a:ext uri="{FF2B5EF4-FFF2-40B4-BE49-F238E27FC236}">
                <a16:creationId xmlns:a16="http://schemas.microsoft.com/office/drawing/2014/main" id="{BF326490-3291-3B69-352F-16EB1E3B281A}"/>
              </a:ext>
            </a:extLst>
          </p:cNvPr>
          <p:cNvSpPr/>
          <p:nvPr/>
        </p:nvSpPr>
        <p:spPr>
          <a:xfrm>
            <a:off x="491202" y="5756844"/>
            <a:ext cx="5216408" cy="710726"/>
          </a:xfrm>
          <a:prstGeom prst="roundRect">
            <a:avLst>
              <a:gd name="adj" fmla="val 2431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ctr"/>
          <a:lstStyle/>
          <a:p>
            <a:pPr algn="ctr"/>
            <a:r>
              <a:rPr lang="en-US" sz="1600" b="1" dirty="0">
                <a:solidFill>
                  <a:sysClr val="windowText" lastClr="000000"/>
                </a:solidFill>
                <a:latin typeface="Calibri" panose="020F0502020204030204"/>
              </a:rPr>
              <a:t>Question: How can we cluster a graph to identify nodes with similar characteristics?</a:t>
            </a:r>
          </a:p>
        </p:txBody>
      </p:sp>
      <p:pic>
        <p:nvPicPr>
          <p:cNvPr id="1028" name="Picture 4">
            <a:extLst>
              <a:ext uri="{FF2B5EF4-FFF2-40B4-BE49-F238E27FC236}">
                <a16:creationId xmlns:a16="http://schemas.microsoft.com/office/drawing/2014/main" id="{6F5EC42B-7CCB-9820-6871-BB1EDB8A21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18138" y="1798275"/>
            <a:ext cx="4881680" cy="381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045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rPr>
              <a:t>Python: Code &amp; Analysis</a:t>
            </a:r>
            <a:endParaRPr lang="en-US" dirty="0">
              <a:solidFill>
                <a:schemeClr val="bg2">
                  <a:lumMod val="50000"/>
                </a:schemeClr>
              </a:solidFill>
            </a:endParaRP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B27B7EE-CB99-6D4D-B063-25D8F95D316B}"/>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0" name="Rectangle 19">
            <a:extLst>
              <a:ext uri="{FF2B5EF4-FFF2-40B4-BE49-F238E27FC236}">
                <a16:creationId xmlns:a16="http://schemas.microsoft.com/office/drawing/2014/main" id="{1CAB98C4-3A32-314D-B918-F3AB5EDA148A}"/>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21" name="Rectangle 20">
            <a:extLst>
              <a:ext uri="{FF2B5EF4-FFF2-40B4-BE49-F238E27FC236}">
                <a16:creationId xmlns:a16="http://schemas.microsoft.com/office/drawing/2014/main" id="{6F85B2ED-CF66-8247-8CEA-FA0ADB21B5F7}"/>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22" name="Rectangle 21">
            <a:extLst>
              <a:ext uri="{FF2B5EF4-FFF2-40B4-BE49-F238E27FC236}">
                <a16:creationId xmlns:a16="http://schemas.microsoft.com/office/drawing/2014/main" id="{2B780502-52DF-E04C-9704-BDFC4A7384C1}"/>
              </a:ext>
            </a:extLst>
          </p:cNvPr>
          <p:cNvSpPr/>
          <p:nvPr/>
        </p:nvSpPr>
        <p:spPr>
          <a:xfrm>
            <a:off x="905523" y="2543501"/>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4" name="Rectangle 23">
            <a:extLst>
              <a:ext uri="{FF2B5EF4-FFF2-40B4-BE49-F238E27FC236}">
                <a16:creationId xmlns:a16="http://schemas.microsoft.com/office/drawing/2014/main" id="{22EA2C37-5DA4-A245-802E-406A8A825928}"/>
              </a:ext>
            </a:extLst>
          </p:cNvPr>
          <p:cNvSpPr/>
          <p:nvPr/>
        </p:nvSpPr>
        <p:spPr>
          <a:xfrm>
            <a:off x="905524" y="388476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7" name="Rectangle 26">
            <a:extLst>
              <a:ext uri="{FF2B5EF4-FFF2-40B4-BE49-F238E27FC236}">
                <a16:creationId xmlns:a16="http://schemas.microsoft.com/office/drawing/2014/main" id="{55241191-BA67-3047-95DD-CBB73D5CABF8}"/>
              </a:ext>
            </a:extLst>
          </p:cNvPr>
          <p:cNvSpPr/>
          <p:nvPr/>
        </p:nvSpPr>
        <p:spPr>
          <a:xfrm>
            <a:off x="905524" y="455532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0" name="Rectangle 29">
            <a:extLst>
              <a:ext uri="{FF2B5EF4-FFF2-40B4-BE49-F238E27FC236}">
                <a16:creationId xmlns:a16="http://schemas.microsoft.com/office/drawing/2014/main" id="{A66C30CF-8228-E242-B234-34F4BE1F9EFF}"/>
              </a:ext>
            </a:extLst>
          </p:cNvPr>
          <p:cNvSpPr/>
          <p:nvPr/>
        </p:nvSpPr>
        <p:spPr>
          <a:xfrm>
            <a:off x="905523" y="5208959"/>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Tree>
    <p:extLst>
      <p:ext uri="{BB962C8B-B14F-4D97-AF65-F5344CB8AC3E}">
        <p14:creationId xmlns:p14="http://schemas.microsoft.com/office/powerpoint/2010/main" val="2857450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7428"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pPr algn="l"/>
            <a:r>
              <a:rPr lang="en-GB" b="0" i="0" dirty="0">
                <a:effectLst/>
                <a:latin typeface="Söhne"/>
              </a:rPr>
              <a:t>Important Terminology</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298C24F6-2162-FAEB-F516-50D4B026A16E}"/>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indent="-285750" algn="l">
              <a:buFont typeface="Arial" panose="020B0604020202020204" pitchFamily="34" charset="0"/>
              <a:buChar char="•"/>
            </a:pPr>
            <a:r>
              <a:rPr lang="en-GB" sz="1400" b="1" i="0" dirty="0">
                <a:solidFill>
                  <a:srgbClr val="374151"/>
                </a:solidFill>
                <a:effectLst/>
              </a:rPr>
              <a:t>Recurrent Neural Networks (RNNs): </a:t>
            </a:r>
            <a:r>
              <a:rPr lang="en-GB" sz="1400" b="0" i="0" dirty="0">
                <a:solidFill>
                  <a:srgbClr val="374151"/>
                </a:solidFill>
                <a:effectLst/>
              </a:rPr>
              <a:t>are neural networks that can process sequential or time-dependent data. They have a memory that allows them to remember past information and use it to influence current predictions. They are good for tasks where the order of data matters, like predicting the next word in a sentence or analysing time-series data.</a:t>
            </a:r>
            <a:br>
              <a:rPr lang="en-GB" sz="1400" b="0" i="0" dirty="0">
                <a:solidFill>
                  <a:srgbClr val="374151"/>
                </a:solidFill>
                <a:effectLst/>
              </a:rPr>
            </a:br>
            <a:endParaRPr lang="en-GB" sz="1400" b="0" i="0" dirty="0">
              <a:solidFill>
                <a:srgbClr val="374151"/>
              </a:solidFill>
              <a:effectLst/>
            </a:endParaRPr>
          </a:p>
          <a:p>
            <a:pPr marL="0" lvl="1"/>
            <a:endParaRPr lang="en-US" sz="1600" dirty="0">
              <a:solidFill>
                <a:sysClr val="windowText" lastClr="000000"/>
              </a:solidFill>
            </a:endParaRPr>
          </a:p>
        </p:txBody>
      </p:sp>
      <p:sp>
        <p:nvSpPr>
          <p:cNvPr id="7" name="Rectangle: Rounded Corners 6">
            <a:extLst>
              <a:ext uri="{FF2B5EF4-FFF2-40B4-BE49-F238E27FC236}">
                <a16:creationId xmlns:a16="http://schemas.microsoft.com/office/drawing/2014/main" id="{4265F3F1-8E9F-C140-EC22-DA6B5802B1CA}"/>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tangle: Rounded Corners 5">
            <a:extLst>
              <a:ext uri="{FF2B5EF4-FFF2-40B4-BE49-F238E27FC236}">
                <a16:creationId xmlns:a16="http://schemas.microsoft.com/office/drawing/2014/main" id="{4307F75C-C1D7-7917-64B7-47B59B9003A0}"/>
              </a:ext>
            </a:extLst>
          </p:cNvPr>
          <p:cNvSpPr/>
          <p:nvPr/>
        </p:nvSpPr>
        <p:spPr>
          <a:xfrm>
            <a:off x="6566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285750" indent="-285750" algn="l">
              <a:buFont typeface="Arial" panose="020B0604020202020204" pitchFamily="34" charset="0"/>
              <a:buChar char="•"/>
            </a:pPr>
            <a:r>
              <a:rPr lang="en-GB" sz="1400" b="1" i="0" dirty="0">
                <a:solidFill>
                  <a:srgbClr val="374151"/>
                </a:solidFill>
                <a:effectLst/>
              </a:rPr>
              <a:t>Graph Neural Networks (GNNs</a:t>
            </a:r>
            <a:r>
              <a:rPr lang="en-GB" sz="1400" b="0" i="0" dirty="0">
                <a:solidFill>
                  <a:srgbClr val="374151"/>
                </a:solidFill>
                <a:effectLst/>
              </a:rPr>
              <a:t>): are neural networks designed to process data structured as a graph. Graphs consist of nodes connected by edges, like social networks or road networks. GNNs can capture complex relationships and dependencies between nodes in a graph. They are useful for tasks involving graphs, such as social network analysis, recommendation systems, or modelling traffic flow in road networks.</a:t>
            </a:r>
            <a:br>
              <a:rPr lang="en-GB" sz="1400" b="0" i="0" dirty="0">
                <a:solidFill>
                  <a:srgbClr val="374151"/>
                </a:solidFill>
                <a:effectLst/>
              </a:rPr>
            </a:br>
            <a:endParaRPr lang="en-GB" sz="1400" b="0" i="0" dirty="0">
              <a:solidFill>
                <a:srgbClr val="374151"/>
              </a:solidFill>
              <a:effectLst/>
            </a:endParaRPr>
          </a:p>
          <a:p>
            <a:pPr marL="285750" indent="-285750" algn="l">
              <a:buFont typeface="Arial" panose="020B0604020202020204" pitchFamily="34" charset="0"/>
              <a:buChar char="•"/>
            </a:pPr>
            <a:r>
              <a:rPr lang="en-GB" sz="1400" b="1" i="0" dirty="0">
                <a:solidFill>
                  <a:srgbClr val="374151"/>
                </a:solidFill>
                <a:effectLst/>
              </a:rPr>
              <a:t>In the given case</a:t>
            </a:r>
            <a:r>
              <a:rPr lang="en-GB" sz="1400" b="0" i="0" dirty="0">
                <a:solidFill>
                  <a:srgbClr val="374151"/>
                </a:solidFill>
                <a:effectLst/>
              </a:rPr>
              <a:t>, GNNs were used because they are specifically designed for processing graph-structured data like road networks. They can capture the connectivity structure of the roads and model how traffic flows through the network. GNNs allow for considering connections between adjacent roads, intersections, and other dependencies, which is crucial for accurately predicting travel times in such complex scenarios.</a:t>
            </a:r>
          </a:p>
        </p:txBody>
      </p:sp>
      <p:sp>
        <p:nvSpPr>
          <p:cNvPr id="11" name="Rectangle: Rounded Corners 6">
            <a:extLst>
              <a:ext uri="{FF2B5EF4-FFF2-40B4-BE49-F238E27FC236}">
                <a16:creationId xmlns:a16="http://schemas.microsoft.com/office/drawing/2014/main" id="{590B2B4E-E5A1-FCA8-045A-8BEDCF7BFF5E}"/>
              </a:ext>
            </a:extLst>
          </p:cNvPr>
          <p:cNvSpPr/>
          <p:nvPr/>
        </p:nvSpPr>
        <p:spPr>
          <a:xfrm>
            <a:off x="7259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07084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Gerade Verbindung 9"/>
          <p:cNvCxnSpPr/>
          <p:nvPr/>
        </p:nvCxnSpPr>
        <p:spPr>
          <a:xfrm>
            <a:off x="466656" y="625036"/>
            <a:ext cx="2864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itel 1"/>
          <p:cNvSpPr>
            <a:spLocks noGrp="1"/>
          </p:cNvSpPr>
          <p:nvPr/>
        </p:nvSpPr>
        <p:spPr>
          <a:xfrm>
            <a:off x="371358" y="759428"/>
            <a:ext cx="7886700"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l" defTabSz="1219170" rtl="0" eaLnBrk="1" fontAlgn="auto" latinLnBrk="0" hangingPunct="1">
              <a:lnSpc>
                <a:spcPts val="4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t>CONTENT</a:t>
            </a:r>
            <a:br>
              <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rPr>
            </a:br>
            <a:endParaRPr kumimoji="0" lang="en-US" sz="4400" b="1" i="0" u="none" strike="noStrike" kern="1200" cap="none" spc="0" normalizeH="0" baseline="0" noProof="0" dirty="0">
              <a:ln>
                <a:noFill/>
              </a:ln>
              <a:solidFill>
                <a:prstClr val="black"/>
              </a:solidFill>
              <a:effectLst/>
              <a:uLnTx/>
              <a:uFillTx/>
              <a:latin typeface="Calibri" panose="020F0502020204030204"/>
              <a:ea typeface="+mj-ea"/>
              <a:cs typeface="+mj-cs"/>
            </a:endParaRPr>
          </a:p>
        </p:txBody>
      </p:sp>
      <p:sp>
        <p:nvSpPr>
          <p:cNvPr id="23" name="Foliennummernplatzhalter 1">
            <a:extLst>
              <a:ext uri="{FF2B5EF4-FFF2-40B4-BE49-F238E27FC236}">
                <a16:creationId xmlns:a16="http://schemas.microsoft.com/office/drawing/2014/main" id="{BED97F1B-B81B-AF45-9988-381715851648}"/>
              </a:ext>
            </a:extLst>
          </p:cNvPr>
          <p:cNvSpPr>
            <a:spLocks noGrp="1"/>
          </p:cNvSpPr>
          <p:nvPr>
            <p:ph type="sldNum" sz="quarter" idx="4"/>
          </p:nvPr>
        </p:nvSpPr>
        <p:spPr>
          <a:xfrm>
            <a:off x="8610600" y="6356351"/>
            <a:ext cx="2743200" cy="365125"/>
          </a:xfrm>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A40FEFB1-F06F-A54E-A08F-9A79D17F305D}" type="slidenum">
              <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de-DE" sz="16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A88DA426-6AA0-1D4E-BC7A-15D0FAA1DAAA}"/>
              </a:ext>
            </a:extLst>
          </p:cNvPr>
          <p:cNvSpPr/>
          <p:nvPr/>
        </p:nvSpPr>
        <p:spPr>
          <a:xfrm>
            <a:off x="905525" y="254364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1</a:t>
            </a:r>
            <a:endParaRPr lang="en-US" b="1" dirty="0"/>
          </a:p>
        </p:txBody>
      </p:sp>
      <p:sp>
        <p:nvSpPr>
          <p:cNvPr id="28" name="Rectangle 27">
            <a:extLst>
              <a:ext uri="{FF2B5EF4-FFF2-40B4-BE49-F238E27FC236}">
                <a16:creationId xmlns:a16="http://schemas.microsoft.com/office/drawing/2014/main" id="{B9ED2540-DB62-F44E-B4EF-029B24A09ADA}"/>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9" name="Rectangle 28">
            <a:extLst>
              <a:ext uri="{FF2B5EF4-FFF2-40B4-BE49-F238E27FC236}">
                <a16:creationId xmlns:a16="http://schemas.microsoft.com/office/drawing/2014/main" id="{EA1DEE25-C253-B447-B3B5-FD2CD54D23DC}"/>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32" name="Rectangle 31">
            <a:extLst>
              <a:ext uri="{FF2B5EF4-FFF2-40B4-BE49-F238E27FC236}">
                <a16:creationId xmlns:a16="http://schemas.microsoft.com/office/drawing/2014/main" id="{64606714-59B5-C746-B5EB-C136B5D7A54E}"/>
              </a:ext>
            </a:extLst>
          </p:cNvPr>
          <p:cNvSpPr/>
          <p:nvPr/>
        </p:nvSpPr>
        <p:spPr>
          <a:xfrm>
            <a:off x="1667525" y="254364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Introduction &amp; Topic Motivation</a:t>
            </a:r>
          </a:p>
        </p:txBody>
      </p:sp>
      <p:sp>
        <p:nvSpPr>
          <p:cNvPr id="35" name="Rectangle 34">
            <a:extLst>
              <a:ext uri="{FF2B5EF4-FFF2-40B4-BE49-F238E27FC236}">
                <a16:creationId xmlns:a16="http://schemas.microsoft.com/office/drawing/2014/main" id="{B8B317A0-1EEE-A64F-85E0-D70AFE4DE369}"/>
              </a:ext>
            </a:extLst>
          </p:cNvPr>
          <p:cNvSpPr/>
          <p:nvPr/>
        </p:nvSpPr>
        <p:spPr>
          <a:xfrm>
            <a:off x="1667525" y="321420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Graph Neural Networks</a:t>
            </a:r>
          </a:p>
        </p:txBody>
      </p:sp>
      <p:sp>
        <p:nvSpPr>
          <p:cNvPr id="38" name="Rectangle 37">
            <a:extLst>
              <a:ext uri="{FF2B5EF4-FFF2-40B4-BE49-F238E27FC236}">
                <a16:creationId xmlns:a16="http://schemas.microsoft.com/office/drawing/2014/main" id="{84698537-DF64-A445-9812-8076200042BB}"/>
              </a:ext>
            </a:extLst>
          </p:cNvPr>
          <p:cNvSpPr/>
          <p:nvPr/>
        </p:nvSpPr>
        <p:spPr>
          <a:xfrm>
            <a:off x="1667525" y="388476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Data Set</a:t>
            </a:r>
          </a:p>
        </p:txBody>
      </p:sp>
      <p:sp>
        <p:nvSpPr>
          <p:cNvPr id="41" name="Rectangle 40">
            <a:extLst>
              <a:ext uri="{FF2B5EF4-FFF2-40B4-BE49-F238E27FC236}">
                <a16:creationId xmlns:a16="http://schemas.microsoft.com/office/drawing/2014/main" id="{3D03A695-6234-A74F-854E-B66E1487A90A}"/>
              </a:ext>
            </a:extLst>
          </p:cNvPr>
          <p:cNvSpPr/>
          <p:nvPr/>
        </p:nvSpPr>
        <p:spPr>
          <a:xfrm>
            <a:off x="1667525" y="4555327"/>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2">
                    <a:lumMod val="50000"/>
                  </a:schemeClr>
                </a:solidFill>
              </a:rPr>
              <a:t>Python: Code &amp; Analysis</a:t>
            </a:r>
            <a:endParaRPr lang="en-US" dirty="0">
              <a:solidFill>
                <a:schemeClr val="bg2">
                  <a:lumMod val="50000"/>
                </a:schemeClr>
              </a:solidFill>
            </a:endParaRPr>
          </a:p>
        </p:txBody>
      </p:sp>
      <p:cxnSp>
        <p:nvCxnSpPr>
          <p:cNvPr id="47" name="Straight Connector 46">
            <a:extLst>
              <a:ext uri="{FF2B5EF4-FFF2-40B4-BE49-F238E27FC236}">
                <a16:creationId xmlns:a16="http://schemas.microsoft.com/office/drawing/2014/main" id="{EE24E415-4121-3B4D-86F0-E67B20E288EF}"/>
              </a:ext>
            </a:extLst>
          </p:cNvPr>
          <p:cNvCxnSpPr>
            <a:cxnSpLocks/>
          </p:cNvCxnSpPr>
          <p:nvPr/>
        </p:nvCxnSpPr>
        <p:spPr>
          <a:xfrm>
            <a:off x="905525" y="315723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5C87BC-6E23-AE41-9B3A-1769BBF6ABE9}"/>
              </a:ext>
            </a:extLst>
          </p:cNvPr>
          <p:cNvCxnSpPr>
            <a:cxnSpLocks/>
          </p:cNvCxnSpPr>
          <p:nvPr/>
        </p:nvCxnSpPr>
        <p:spPr>
          <a:xfrm>
            <a:off x="905525" y="382779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84AA66D-4758-9D4C-8AC0-056069A49C64}"/>
              </a:ext>
            </a:extLst>
          </p:cNvPr>
          <p:cNvCxnSpPr>
            <a:cxnSpLocks/>
          </p:cNvCxnSpPr>
          <p:nvPr/>
        </p:nvCxnSpPr>
        <p:spPr>
          <a:xfrm>
            <a:off x="905525" y="4498352"/>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2466720-1806-2612-CDEA-182827EF1630}"/>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16" name="Rectangle 15">
            <a:extLst>
              <a:ext uri="{FF2B5EF4-FFF2-40B4-BE49-F238E27FC236}">
                <a16:creationId xmlns:a16="http://schemas.microsoft.com/office/drawing/2014/main" id="{92951DF7-686A-E246-8198-3B4DECC1B632}"/>
              </a:ext>
            </a:extLst>
          </p:cNvPr>
          <p:cNvSpPr/>
          <p:nvPr/>
        </p:nvSpPr>
        <p:spPr>
          <a:xfrm>
            <a:off x="905525" y="5211745"/>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p>
        </p:txBody>
      </p:sp>
      <p:sp>
        <p:nvSpPr>
          <p:cNvPr id="17" name="Rectangle 16">
            <a:extLst>
              <a:ext uri="{FF2B5EF4-FFF2-40B4-BE49-F238E27FC236}">
                <a16:creationId xmlns:a16="http://schemas.microsoft.com/office/drawing/2014/main" id="{7B152FD9-2C32-7F44-9245-850856B18ABA}"/>
              </a:ext>
            </a:extLst>
          </p:cNvPr>
          <p:cNvSpPr/>
          <p:nvPr/>
        </p:nvSpPr>
        <p:spPr>
          <a:xfrm>
            <a:off x="1667525" y="5211745"/>
            <a:ext cx="9618950" cy="556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2">
                    <a:lumMod val="50000"/>
                  </a:schemeClr>
                </a:solidFill>
              </a:rPr>
              <a:t>Cases</a:t>
            </a:r>
          </a:p>
        </p:txBody>
      </p:sp>
      <p:cxnSp>
        <p:nvCxnSpPr>
          <p:cNvPr id="18" name="Straight Connector 17">
            <a:extLst>
              <a:ext uri="{FF2B5EF4-FFF2-40B4-BE49-F238E27FC236}">
                <a16:creationId xmlns:a16="http://schemas.microsoft.com/office/drawing/2014/main" id="{35A37E9B-F1E0-344E-A6CD-199EB2EF1F05}"/>
              </a:ext>
            </a:extLst>
          </p:cNvPr>
          <p:cNvCxnSpPr>
            <a:cxnSpLocks/>
          </p:cNvCxnSpPr>
          <p:nvPr/>
        </p:nvCxnSpPr>
        <p:spPr>
          <a:xfrm>
            <a:off x="905525" y="5154770"/>
            <a:ext cx="103809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B27B7EE-CB99-6D4D-B063-25D8F95D316B}"/>
              </a:ext>
            </a:extLst>
          </p:cNvPr>
          <p:cNvSpPr/>
          <p:nvPr/>
        </p:nvSpPr>
        <p:spPr>
          <a:xfrm>
            <a:off x="905525" y="388476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3</a:t>
            </a:r>
            <a:endParaRPr lang="en-US" b="1" dirty="0"/>
          </a:p>
        </p:txBody>
      </p:sp>
      <p:sp>
        <p:nvSpPr>
          <p:cNvPr id="20" name="Rectangle 19">
            <a:extLst>
              <a:ext uri="{FF2B5EF4-FFF2-40B4-BE49-F238E27FC236}">
                <a16:creationId xmlns:a16="http://schemas.microsoft.com/office/drawing/2014/main" id="{1CAB98C4-3A32-314D-B918-F3AB5EDA148A}"/>
              </a:ext>
            </a:extLst>
          </p:cNvPr>
          <p:cNvSpPr/>
          <p:nvPr/>
        </p:nvSpPr>
        <p:spPr>
          <a:xfrm>
            <a:off x="905525" y="455532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4</a:t>
            </a:r>
            <a:endParaRPr lang="en-US" b="1" dirty="0"/>
          </a:p>
        </p:txBody>
      </p:sp>
      <p:sp>
        <p:nvSpPr>
          <p:cNvPr id="21" name="Rectangle 20">
            <a:extLst>
              <a:ext uri="{FF2B5EF4-FFF2-40B4-BE49-F238E27FC236}">
                <a16:creationId xmlns:a16="http://schemas.microsoft.com/office/drawing/2014/main" id="{6F85B2ED-CF66-8247-8CEA-FA0ADB21B5F7}"/>
              </a:ext>
            </a:extLst>
          </p:cNvPr>
          <p:cNvSpPr/>
          <p:nvPr/>
        </p:nvSpPr>
        <p:spPr>
          <a:xfrm>
            <a:off x="905525" y="3214207"/>
            <a:ext cx="556609" cy="556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2</a:t>
            </a:r>
            <a:endParaRPr lang="en-US" b="1" dirty="0"/>
          </a:p>
        </p:txBody>
      </p:sp>
      <p:sp>
        <p:nvSpPr>
          <p:cNvPr id="22" name="Rectangle 21">
            <a:extLst>
              <a:ext uri="{FF2B5EF4-FFF2-40B4-BE49-F238E27FC236}">
                <a16:creationId xmlns:a16="http://schemas.microsoft.com/office/drawing/2014/main" id="{2B780502-52DF-E04C-9704-BDFC4A7384C1}"/>
              </a:ext>
            </a:extLst>
          </p:cNvPr>
          <p:cNvSpPr/>
          <p:nvPr/>
        </p:nvSpPr>
        <p:spPr>
          <a:xfrm>
            <a:off x="905523" y="2543501"/>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4" name="Rectangle 23">
            <a:extLst>
              <a:ext uri="{FF2B5EF4-FFF2-40B4-BE49-F238E27FC236}">
                <a16:creationId xmlns:a16="http://schemas.microsoft.com/office/drawing/2014/main" id="{22EA2C37-5DA4-A245-802E-406A8A825928}"/>
              </a:ext>
            </a:extLst>
          </p:cNvPr>
          <p:cNvSpPr/>
          <p:nvPr/>
        </p:nvSpPr>
        <p:spPr>
          <a:xfrm>
            <a:off x="905523" y="3214060"/>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27" name="Rectangle 26">
            <a:extLst>
              <a:ext uri="{FF2B5EF4-FFF2-40B4-BE49-F238E27FC236}">
                <a16:creationId xmlns:a16="http://schemas.microsoft.com/office/drawing/2014/main" id="{55241191-BA67-3047-95DD-CBB73D5CABF8}"/>
              </a:ext>
            </a:extLst>
          </p:cNvPr>
          <p:cNvSpPr/>
          <p:nvPr/>
        </p:nvSpPr>
        <p:spPr>
          <a:xfrm>
            <a:off x="905524" y="4555327"/>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
        <p:nvSpPr>
          <p:cNvPr id="30" name="Rectangle 29">
            <a:extLst>
              <a:ext uri="{FF2B5EF4-FFF2-40B4-BE49-F238E27FC236}">
                <a16:creationId xmlns:a16="http://schemas.microsoft.com/office/drawing/2014/main" id="{A66C30CF-8228-E242-B234-34F4BE1F9EFF}"/>
              </a:ext>
            </a:extLst>
          </p:cNvPr>
          <p:cNvSpPr/>
          <p:nvPr/>
        </p:nvSpPr>
        <p:spPr>
          <a:xfrm>
            <a:off x="905523" y="5208959"/>
            <a:ext cx="556609" cy="556609"/>
          </a:xfrm>
          <a:prstGeom prst="rect">
            <a:avLst/>
          </a:prstGeom>
          <a:solidFill>
            <a:srgbClr val="F2F2F2">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b="1" dirty="0"/>
          </a:p>
        </p:txBody>
      </p:sp>
    </p:spTree>
    <p:extLst>
      <p:ext uri="{BB962C8B-B14F-4D97-AF65-F5344CB8AC3E}">
        <p14:creationId xmlns:p14="http://schemas.microsoft.com/office/powerpoint/2010/main" val="319754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3333"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r>
              <a:rPr lang="en-US" dirty="0">
                <a:solidFill>
                  <a:schemeClr val="tx1"/>
                </a:solidFill>
              </a:rPr>
              <a:t>Data Set &amp; Data Generation</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7" name="Rectangle: Rounded Corners 5">
            <a:extLst>
              <a:ext uri="{FF2B5EF4-FFF2-40B4-BE49-F238E27FC236}">
                <a16:creationId xmlns:a16="http://schemas.microsoft.com/office/drawing/2014/main" id="{C27D2245-C64B-364F-87D3-0AE5EAE1E2F0}"/>
              </a:ext>
            </a:extLst>
          </p:cNvPr>
          <p:cNvSpPr/>
          <p:nvPr/>
        </p:nvSpPr>
        <p:spPr>
          <a:xfrm>
            <a:off x="508000" y="1753167"/>
            <a:ext cx="4424322"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US" sz="1600" dirty="0">
                <a:solidFill>
                  <a:sysClr val="windowText" lastClr="000000"/>
                </a:solidFill>
                <a:latin typeface="Calibri" panose="020F0502020204030204"/>
              </a:rPr>
              <a:t>254 nodes representing users</a:t>
            </a:r>
          </a:p>
          <a:p>
            <a:pPr marL="90000" lvl="1" indent="-90000">
              <a:buFont typeface="Arial" panose="020B0604020202020204" pitchFamily="34" charset="0"/>
              <a:buChar char="•"/>
            </a:pPr>
            <a:endParaRPr lang="en-US" sz="1000" dirty="0">
              <a:solidFill>
                <a:sysClr val="windowText" lastClr="000000"/>
              </a:solidFill>
              <a:latin typeface="Calibri" panose="020F0502020204030204"/>
            </a:endParaRPr>
          </a:p>
          <a:p>
            <a:pPr marL="90000" lvl="1" indent="-90000">
              <a:buFont typeface="Arial" panose="020B0604020202020204" pitchFamily="34" charset="0"/>
              <a:buChar char="•"/>
            </a:pPr>
            <a:r>
              <a:rPr lang="en-US" sz="1600" dirty="0">
                <a:solidFill>
                  <a:sysClr val="windowText" lastClr="000000"/>
                </a:solidFill>
                <a:latin typeface="Calibri" panose="020F0502020204030204"/>
              </a:rPr>
              <a:t>1,000 edges representing connections, w/ weights</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1 = like</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0 = dislike</a:t>
            </a:r>
          </a:p>
          <a:p>
            <a:pPr marL="90000" lvl="1" indent="-90000">
              <a:buFont typeface="Arial" panose="020B0604020202020204" pitchFamily="34" charset="0"/>
              <a:buChar char="•"/>
            </a:pPr>
            <a:endParaRPr lang="en-US" sz="1000" dirty="0">
              <a:solidFill>
                <a:sysClr val="windowText" lastClr="000000"/>
              </a:solidFill>
              <a:latin typeface="Calibri" panose="020F0502020204030204"/>
            </a:endParaRPr>
          </a:p>
          <a:p>
            <a:pPr marL="90000" lvl="1" indent="-90000">
              <a:buFont typeface="Arial" panose="020B0604020202020204" pitchFamily="34" charset="0"/>
              <a:buChar char="•"/>
            </a:pPr>
            <a:r>
              <a:rPr lang="en-US" sz="1600" dirty="0">
                <a:solidFill>
                  <a:sysClr val="windowText" lastClr="000000"/>
                </a:solidFill>
                <a:latin typeface="Calibri" panose="020F0502020204030204"/>
              </a:rPr>
              <a:t>Features:</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ID</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Name</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Age</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Hobbies</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Political Orientation</a:t>
            </a:r>
          </a:p>
          <a:p>
            <a:pPr marL="180975" lvl="2" indent="-90000">
              <a:buFont typeface="Calibri" panose="020F0502020204030204" pitchFamily="34" charset="0"/>
              <a:buChar char="­"/>
            </a:pPr>
            <a:r>
              <a:rPr lang="en-US" sz="1600" dirty="0">
                <a:solidFill>
                  <a:sysClr val="windowText" lastClr="000000"/>
                </a:solidFill>
                <a:latin typeface="Calibri" panose="020F0502020204030204"/>
              </a:rPr>
              <a:t>Relationship type (friends / no friends)</a:t>
            </a:r>
          </a:p>
        </p:txBody>
      </p:sp>
      <p:sp>
        <p:nvSpPr>
          <p:cNvPr id="10" name="Rectangle: Rounded Corners 6">
            <a:extLst>
              <a:ext uri="{FF2B5EF4-FFF2-40B4-BE49-F238E27FC236}">
                <a16:creationId xmlns:a16="http://schemas.microsoft.com/office/drawing/2014/main" id="{3B41B090-B10C-DE4C-A960-C1C9F9F39F2C}"/>
              </a:ext>
            </a:extLst>
          </p:cNvPr>
          <p:cNvSpPr/>
          <p:nvPr/>
        </p:nvSpPr>
        <p:spPr>
          <a:xfrm>
            <a:off x="1201680"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5">
            <a:extLst>
              <a:ext uri="{FF2B5EF4-FFF2-40B4-BE49-F238E27FC236}">
                <a16:creationId xmlns:a16="http://schemas.microsoft.com/office/drawing/2014/main" id="{A538970D-F0DC-AB4E-9AA6-6EDA07B3BA8C}"/>
              </a:ext>
            </a:extLst>
          </p:cNvPr>
          <p:cNvPicPr>
            <a:picLocks noChangeAspect="1"/>
          </p:cNvPicPr>
          <p:nvPr/>
        </p:nvPicPr>
        <p:blipFill>
          <a:blip r:embed="rId6"/>
          <a:stretch>
            <a:fillRect/>
          </a:stretch>
        </p:blipFill>
        <p:spPr>
          <a:xfrm>
            <a:off x="6733683" y="1794612"/>
            <a:ext cx="4620117" cy="4465145"/>
          </a:xfrm>
          <a:prstGeom prst="rect">
            <a:avLst/>
          </a:prstGeom>
          <a:effectLst>
            <a:outerShdw blurRad="50800" dist="38100" dir="2700000" algn="tl" rotWithShape="0">
              <a:prstClr val="black">
                <a:alpha val="40000"/>
              </a:prstClr>
            </a:outerShdw>
          </a:effectLst>
        </p:spPr>
      </p:pic>
      <p:sp>
        <p:nvSpPr>
          <p:cNvPr id="11" name="Rectangle: Rounded Corners 6">
            <a:extLst>
              <a:ext uri="{FF2B5EF4-FFF2-40B4-BE49-F238E27FC236}">
                <a16:creationId xmlns:a16="http://schemas.microsoft.com/office/drawing/2014/main" id="{E89BA612-7330-3547-87ED-94D4481F64EC}"/>
              </a:ext>
            </a:extLst>
          </p:cNvPr>
          <p:cNvSpPr/>
          <p:nvPr/>
        </p:nvSpPr>
        <p:spPr>
          <a:xfrm>
            <a:off x="7446669" y="1647828"/>
            <a:ext cx="3036963"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rPr>
              <a:t>Neo4J Graph </a:t>
            </a:r>
            <a:r>
              <a:rPr lang="de-DE" sz="1400" b="1" dirty="0" err="1">
                <a:solidFill>
                  <a:schemeClr val="tx1"/>
                </a:solidFill>
              </a:rPr>
              <a:t>Visualization</a:t>
            </a:r>
            <a:endParaRPr lang="de-DE" sz="1400" b="1" dirty="0">
              <a:solidFill>
                <a:schemeClr val="tx1"/>
              </a:solidFill>
            </a:endParaRPr>
          </a:p>
        </p:txBody>
      </p:sp>
    </p:spTree>
    <p:extLst>
      <p:ext uri="{BB962C8B-B14F-4D97-AF65-F5344CB8AC3E}">
        <p14:creationId xmlns:p14="http://schemas.microsoft.com/office/powerpoint/2010/main" val="51358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E98DF03D-201F-1343-B66E-D3637C1C6978}"/>
              </a:ext>
            </a:extLst>
          </p:cNvPr>
          <p:cNvGraphicFramePr>
            <a:graphicFrameLocks noChangeAspect="1"/>
          </p:cNvGraphicFramePr>
          <p:nvPr>
            <p:custDataLst>
              <p:tags r:id="rId2"/>
            </p:custData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15381" name="think-cell Slide" r:id="rId4" imgW="7772400" imgH="10058400" progId="TCLayout.ActiveDocument.1">
                  <p:embed/>
                </p:oleObj>
              </mc:Choice>
              <mc:Fallback>
                <p:oleObj name="think-cell Slide" r:id="rId4" imgW="7772400" imgH="10058400" progId="TCLayout.ActiveDocument.1">
                  <p:embed/>
                  <p:pic>
                    <p:nvPicPr>
                      <p:cNvPr id="4" name="Object 3" hidden="1">
                        <a:extLst>
                          <a:ext uri="{FF2B5EF4-FFF2-40B4-BE49-F238E27FC236}">
                            <a16:creationId xmlns:a16="http://schemas.microsoft.com/office/drawing/2014/main" id="{E98DF03D-201F-1343-B66E-D3637C1C6978}"/>
                          </a:ext>
                        </a:extLst>
                      </p:cNvPr>
                      <p:cNvPicPr/>
                      <p:nvPr/>
                    </p:nvPicPr>
                    <p:blipFill>
                      <a:blip r:embed="rId5"/>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90EBF1C-C9A1-3C4C-A1FA-A0EAE502718E}"/>
              </a:ext>
            </a:extLst>
          </p:cNvPr>
          <p:cNvSpPr>
            <a:spLocks noGrp="1"/>
          </p:cNvSpPr>
          <p:nvPr>
            <p:ph type="title"/>
          </p:nvPr>
        </p:nvSpPr>
        <p:spPr/>
        <p:txBody>
          <a:bodyPr vert="horz"/>
          <a:lstStyle/>
          <a:p>
            <a:r>
              <a:rPr lang="en-US" dirty="0">
                <a:solidFill>
                  <a:schemeClr val="tx1"/>
                </a:solidFill>
              </a:rPr>
              <a:t>Data Set &amp; Data Generation</a:t>
            </a:r>
          </a:p>
        </p:txBody>
      </p:sp>
      <p:sp>
        <p:nvSpPr>
          <p:cNvPr id="3" name="Slide Number Placeholder 2">
            <a:extLst>
              <a:ext uri="{FF2B5EF4-FFF2-40B4-BE49-F238E27FC236}">
                <a16:creationId xmlns:a16="http://schemas.microsoft.com/office/drawing/2014/main" id="{92D94B9A-F6B4-3545-8020-DF6C27A95E9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65118A3-1793-2149-900A-53CEDCCBA901}" type="slidenum">
              <a:rPr kumimoji="0" lang="en-GB" sz="16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GB" sz="16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5F5D31F5-6669-48FF-8494-1A0218F68A3A">
            <a:extLst>
              <a:ext uri="{FF2B5EF4-FFF2-40B4-BE49-F238E27FC236}">
                <a16:creationId xmlns:a16="http://schemas.microsoft.com/office/drawing/2014/main" id="{ED01EDF9-36AD-7BC8-F500-61B0FACBE9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0895" y="1975031"/>
            <a:ext cx="7129859" cy="395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Rounded Corners 7">
            <a:extLst>
              <a:ext uri="{FF2B5EF4-FFF2-40B4-BE49-F238E27FC236}">
                <a16:creationId xmlns:a16="http://schemas.microsoft.com/office/drawing/2014/main" id="{B4C57C73-D6AA-9DCE-EF19-0E08931886EF}"/>
              </a:ext>
            </a:extLst>
          </p:cNvPr>
          <p:cNvSpPr/>
          <p:nvPr/>
        </p:nvSpPr>
        <p:spPr>
          <a:xfrm>
            <a:off x="508000" y="1753167"/>
            <a:ext cx="3985623" cy="4699945"/>
          </a:xfrm>
          <a:prstGeom prst="roundRect">
            <a:avLst>
              <a:gd name="adj" fmla="val 5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marL="90000" lvl="1" indent="-90000">
              <a:buFont typeface="Arial" panose="020B0604020202020204" pitchFamily="34" charset="0"/>
              <a:buChar char="•"/>
            </a:pPr>
            <a:r>
              <a:rPr lang="en-US" sz="1600" dirty="0">
                <a:solidFill>
                  <a:sysClr val="windowText" lastClr="000000"/>
                </a:solidFill>
                <a:latin typeface="Calibri" panose="020F0502020204030204"/>
              </a:rPr>
              <a:t>0: 	Gaming &amp; Painting &amp; Reading</a:t>
            </a:r>
          </a:p>
          <a:p>
            <a:pPr marL="90000" lvl="1" indent="-90000">
              <a:buFont typeface="Arial" panose="020B0604020202020204" pitchFamily="34" charset="0"/>
              <a:buChar char="•"/>
            </a:pPr>
            <a:endParaRPr lang="en-US" sz="1000" dirty="0">
              <a:solidFill>
                <a:sysClr val="windowText" lastClr="000000"/>
              </a:solidFill>
              <a:latin typeface="Calibri" panose="020F0502020204030204"/>
            </a:endParaRPr>
          </a:p>
          <a:p>
            <a:pPr marL="90000" lvl="1" indent="-90000">
              <a:buFont typeface="Arial" panose="020B0604020202020204" pitchFamily="34" charset="0"/>
              <a:buChar char="•"/>
            </a:pPr>
            <a:r>
              <a:rPr lang="en-US" sz="1600" dirty="0">
                <a:solidFill>
                  <a:sysClr val="windowText" lastClr="000000"/>
                </a:solidFill>
                <a:latin typeface="Calibri" panose="020F0502020204030204"/>
              </a:rPr>
              <a:t>1: 	Gaming &amp; Reading</a:t>
            </a:r>
          </a:p>
          <a:p>
            <a:pPr marL="90000" lvl="1" indent="-90000">
              <a:buFont typeface="Arial" panose="020B0604020202020204" pitchFamily="34" charset="0"/>
              <a:buChar char="•"/>
            </a:pPr>
            <a:endParaRPr lang="en-US" sz="1000" dirty="0">
              <a:solidFill>
                <a:sysClr val="windowText" lastClr="000000"/>
              </a:solidFill>
              <a:latin typeface="Calibri" panose="020F0502020204030204"/>
            </a:endParaRPr>
          </a:p>
          <a:p>
            <a:pPr marL="90000" lvl="1" indent="-90000">
              <a:buFont typeface="Arial" panose="020B0604020202020204" pitchFamily="34" charset="0"/>
              <a:buChar char="•"/>
            </a:pPr>
            <a:r>
              <a:rPr lang="en-US" sz="1600" dirty="0">
                <a:solidFill>
                  <a:sysClr val="windowText" lastClr="000000"/>
                </a:solidFill>
                <a:latin typeface="Calibri" panose="020F0502020204030204"/>
              </a:rPr>
              <a:t>2: 	Painting &amp; Photography</a:t>
            </a:r>
          </a:p>
          <a:p>
            <a:pPr marL="90000" lvl="1" indent="-90000">
              <a:buFont typeface="Arial" panose="020B0604020202020204" pitchFamily="34" charset="0"/>
              <a:buChar char="•"/>
            </a:pPr>
            <a:endParaRPr lang="en-US" sz="1000" dirty="0">
              <a:solidFill>
                <a:sysClr val="windowText" lastClr="000000"/>
              </a:solidFill>
              <a:latin typeface="Calibri" panose="020F0502020204030204"/>
            </a:endParaRPr>
          </a:p>
          <a:p>
            <a:pPr marL="90000" lvl="1" indent="-90000">
              <a:buFont typeface="Arial" panose="020B0604020202020204" pitchFamily="34" charset="0"/>
              <a:buChar char="•"/>
            </a:pPr>
            <a:r>
              <a:rPr lang="en-US" sz="1600" dirty="0">
                <a:solidFill>
                  <a:sysClr val="windowText" lastClr="000000"/>
                </a:solidFill>
                <a:latin typeface="Calibri" panose="020F0502020204030204"/>
              </a:rPr>
              <a:t>3: 	Reading</a:t>
            </a:r>
          </a:p>
        </p:txBody>
      </p:sp>
      <p:sp>
        <p:nvSpPr>
          <p:cNvPr id="9" name="Rectangle: Rounded Corners 8">
            <a:extLst>
              <a:ext uri="{FF2B5EF4-FFF2-40B4-BE49-F238E27FC236}">
                <a16:creationId xmlns:a16="http://schemas.microsoft.com/office/drawing/2014/main" id="{001080B9-458E-67B0-3702-054091AA9CAD}"/>
              </a:ext>
            </a:extLst>
          </p:cNvPr>
          <p:cNvSpPr/>
          <p:nvPr/>
        </p:nvSpPr>
        <p:spPr>
          <a:xfrm>
            <a:off x="1201680" y="1647828"/>
            <a:ext cx="2735829" cy="218349"/>
          </a:xfrm>
          <a:prstGeom prst="roundRect">
            <a:avLst/>
          </a:prstGeom>
          <a:solidFill>
            <a:schemeClr val="bg1">
              <a:lumMod val="8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44118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7654e8a4-ff96-4906-8dc2-d509805dc44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Design">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1308</Words>
  <Application>Microsoft Macintosh PowerPoint</Application>
  <PresentationFormat>Widescreen</PresentationFormat>
  <Paragraphs>187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Calibri</vt:lpstr>
      <vt:lpstr>Calibri Light</vt:lpstr>
      <vt:lpstr>DM Sans</vt:lpstr>
      <vt:lpstr>Söhne</vt:lpstr>
      <vt:lpstr>Wingdings</vt:lpstr>
      <vt:lpstr>Office-Design</vt:lpstr>
      <vt:lpstr>think-cell Slide</vt:lpstr>
      <vt:lpstr>PowerPoint Presentation</vt:lpstr>
      <vt:lpstr>PowerPoint Presentation</vt:lpstr>
      <vt:lpstr>PowerPoint Presentation</vt:lpstr>
      <vt:lpstr>Introduction &amp; Topic Motivation</vt:lpstr>
      <vt:lpstr>PowerPoint Presentation</vt:lpstr>
      <vt:lpstr>Important Terminology</vt:lpstr>
      <vt:lpstr>PowerPoint Presentation</vt:lpstr>
      <vt:lpstr>Data Set &amp; Data Generation</vt:lpstr>
      <vt:lpstr>Data Set &amp; Data Generation</vt:lpstr>
      <vt:lpstr>Data Set &amp; Data Generation</vt:lpstr>
      <vt:lpstr>PowerPoint Presentation</vt:lpstr>
      <vt:lpstr>PowerPoint Presentation</vt:lpstr>
      <vt:lpstr>Important Terminology</vt:lpstr>
      <vt:lpstr>How Google Maps Predicts ETAs</vt:lpstr>
      <vt:lpstr>Dividing the World’s Roads Into “Supersegments”</vt:lpstr>
      <vt:lpstr>How do we represent dynamically sized examples of connected segments with arbitrary accuracy in such a way that a single model can achieve success?</vt:lpstr>
      <vt:lpstr>From Basic Research to Production-Ready Machine Learning Models</vt:lpstr>
      <vt:lpstr>Making Models Generalise Through Customized Loss Functions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Marco Peters</dc:creator>
  <cp:keywords/>
  <dc:description/>
  <cp:lastModifiedBy>Marco Peters</cp:lastModifiedBy>
  <cp:revision>31</cp:revision>
  <dcterms:created xsi:type="dcterms:W3CDTF">2023-05-11T08:31:54Z</dcterms:created>
  <dcterms:modified xsi:type="dcterms:W3CDTF">2023-05-12T10:31:12Z</dcterms:modified>
  <cp:category/>
  <cp:contentStatus/>
</cp:coreProperties>
</file>